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400" r:id="rId2"/>
    <p:sldId id="767" r:id="rId3"/>
    <p:sldId id="768" r:id="rId4"/>
    <p:sldId id="426" r:id="rId5"/>
    <p:sldId id="766" r:id="rId6"/>
    <p:sldId id="427" r:id="rId7"/>
    <p:sldId id="763" r:id="rId8"/>
    <p:sldId id="762" r:id="rId9"/>
    <p:sldId id="445" r:id="rId10"/>
    <p:sldId id="431" r:id="rId11"/>
    <p:sldId id="452" r:id="rId12"/>
    <p:sldId id="276" r:id="rId13"/>
    <p:sldId id="707" r:id="rId14"/>
    <p:sldId id="709" r:id="rId15"/>
    <p:sldId id="711" r:id="rId16"/>
    <p:sldId id="436" r:id="rId17"/>
    <p:sldId id="435" r:id="rId18"/>
    <p:sldId id="713" r:id="rId19"/>
    <p:sldId id="685" r:id="rId20"/>
    <p:sldId id="714" r:id="rId21"/>
    <p:sldId id="535" r:id="rId22"/>
    <p:sldId id="717" r:id="rId23"/>
    <p:sldId id="718" r:id="rId24"/>
    <p:sldId id="722" r:id="rId25"/>
    <p:sldId id="513" r:id="rId26"/>
    <p:sldId id="758" r:id="rId27"/>
    <p:sldId id="721" r:id="rId28"/>
    <p:sldId id="726" r:id="rId29"/>
    <p:sldId id="728" r:id="rId30"/>
    <p:sldId id="723" r:id="rId31"/>
    <p:sldId id="693" r:id="rId32"/>
    <p:sldId id="727" r:id="rId33"/>
    <p:sldId id="316" r:id="rId34"/>
    <p:sldId id="401" r:id="rId35"/>
    <p:sldId id="682" r:id="rId36"/>
    <p:sldId id="33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42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6A41A-F6E2-422D-9648-25447FE2541A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B6B75-CF12-4A35-A6E8-A1B8A4D68E2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3183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Slide Image Placeholder 1">
            <a:extLst>
              <a:ext uri="{FF2B5EF4-FFF2-40B4-BE49-F238E27FC236}">
                <a16:creationId xmlns:a16="http://schemas.microsoft.com/office/drawing/2014/main" xmlns="" id="{44213CB8-2640-51C6-B404-7D4FDA4E08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63" name="Notes Placeholder 2">
            <a:extLst>
              <a:ext uri="{FF2B5EF4-FFF2-40B4-BE49-F238E27FC236}">
                <a16:creationId xmlns:a16="http://schemas.microsoft.com/office/drawing/2014/main" xmlns="" id="{33E29B55-3E2D-D288-F073-CFF9878ADD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6964" name="Slide Number Placeholder 3">
            <a:extLst>
              <a:ext uri="{FF2B5EF4-FFF2-40B4-BE49-F238E27FC236}">
                <a16:creationId xmlns:a16="http://schemas.microsoft.com/office/drawing/2014/main" xmlns="" id="{33245B41-18FE-9652-02C5-4E4B058BD5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616C44-53A2-4DF6-B953-E150881D92ED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Slide Image Placeholder 1">
            <a:extLst>
              <a:ext uri="{FF2B5EF4-FFF2-40B4-BE49-F238E27FC236}">
                <a16:creationId xmlns:a16="http://schemas.microsoft.com/office/drawing/2014/main" xmlns="" id="{727DB012-E0E3-65B6-233F-6A025187F9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7987" name="Notes Placeholder 2">
            <a:extLst>
              <a:ext uri="{FF2B5EF4-FFF2-40B4-BE49-F238E27FC236}">
                <a16:creationId xmlns:a16="http://schemas.microsoft.com/office/drawing/2014/main" xmlns="" id="{B3E6F0C8-87E0-CD29-1563-DCDCB59A1E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7988" name="Slide Number Placeholder 3">
            <a:extLst>
              <a:ext uri="{FF2B5EF4-FFF2-40B4-BE49-F238E27FC236}">
                <a16:creationId xmlns:a16="http://schemas.microsoft.com/office/drawing/2014/main" xmlns="" id="{5DE5AEE0-2465-5E78-6329-579184D74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EC54BE0-DFFF-4A7B-9363-A701AC5002CD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894428-1F47-6A7F-8660-5AB1FAF40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916114F-973F-F4DD-D3E8-76307C1F8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7CCC7F-48DB-6E41-3FA9-8F34F9AB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0C54-E6AF-4E6D-9A7D-E3047A7F244C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E028A4-9EDF-4F7A-D135-F785E2648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B28A54-C884-453A-B0B3-A3140B03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1AFD-099D-4BAC-B434-89389464357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1873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89E19C-2AC4-D039-B40B-B752D1C53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4D297C-5C7D-E5F4-DB01-489864BAE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7277ED-7160-FD20-C447-6AC0E1485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0C54-E6AF-4E6D-9A7D-E3047A7F244C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2713FB-A9A7-F279-11F6-7BE27E289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75EE58-D9B2-FC5A-B6F8-7A1E16165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1AFD-099D-4BAC-B434-89389464357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2054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D030558-0729-72C5-9603-AC7A4A76C7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7D55D6-BE00-B5B3-AF1E-0843C8C87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736777-237D-B321-B28F-F0B39E05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0C54-E6AF-4E6D-9A7D-E3047A7F244C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192EE6-EB6B-A3CD-F204-059C2CA15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FFEB4D-7F07-9990-D705-EDDF75F7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1AFD-099D-4BAC-B434-89389464357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5764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7729BF-E759-48F4-5221-A99BDA70F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B0AF8A-7686-2BE3-AFE5-A1FBAEE78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556D5-6A18-18E9-4439-A74EA4B6F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0C54-E6AF-4E6D-9A7D-E3047A7F244C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479980-1759-D771-EA50-0DF6BED38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8E5C78-F067-AC6F-389D-617300F74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1AFD-099D-4BAC-B434-89389464357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3622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8850E-E09E-734F-338E-CD34C1931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C39CB5-AF4E-EB81-2EA8-B69CAED6F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7FE43-A6C7-3F18-C87E-B72B8553F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0C54-E6AF-4E6D-9A7D-E3047A7F244C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6978BA-4803-7BE6-ACA5-8B3171887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9F52AB-1E1B-DAB6-CA0A-6ADE6828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1AFD-099D-4BAC-B434-89389464357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09314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3AF018-A5BA-3D46-E4EC-0CEEDC64F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66A019-3D39-1691-9F42-F862A77251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A59217F-7C90-1E23-8BEA-59C7E1434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2B7398-362F-BF41-2C46-6B354289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0C54-E6AF-4E6D-9A7D-E3047A7F244C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95B552-674E-5E64-B8C7-911E84ABC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C91019-2A8A-1A3F-61E7-2B1CDE86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1AFD-099D-4BAC-B434-89389464357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1469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370A48-75A4-4528-7576-D01667586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FE979-7D47-1F61-B28E-B4221BD74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BBCA04-8E02-E155-8082-17416B96E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6EBA82F-7B72-2C82-55B8-AE6660EA85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46A806B-349B-F54B-7C89-25D7FAAAB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3ECE0CE-273A-410D-5F6F-875520B20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0C54-E6AF-4E6D-9A7D-E3047A7F244C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BA937E4-E61B-98D4-B302-816A44B4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15AAFC1-C906-64CD-5FC4-8EA45BF4B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1AFD-099D-4BAC-B434-89389464357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5218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D89431-CA9D-A53A-1D92-ED56C7A2C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60A8AB8-F1BD-9DDC-2C09-1F4CFFA5E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0C54-E6AF-4E6D-9A7D-E3047A7F244C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F33AB94-0AE5-E3A0-9900-2132BB8BF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9FDA92-630A-F037-2F78-03401BBC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1AFD-099D-4BAC-B434-89389464357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92462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A619232-1DE9-8310-CD00-EAEF11DD1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0C54-E6AF-4E6D-9A7D-E3047A7F244C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1C9CAC6-9803-4188-6634-20DB55C39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B8CFE93-5E9B-B05C-DB9C-608531253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1AFD-099D-4BAC-B434-89389464357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8322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F49614-1919-A514-3832-15EE4349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1F0F16-51AD-FB42-B883-CEE7D3407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CF4BCF-EB1B-1550-83C0-4B3E1956F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45883A-FDA2-38EA-9BD7-65E7FDAE7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0C54-E6AF-4E6D-9A7D-E3047A7F244C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EDD405-EEDA-7352-7D10-D27E5028E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10AC05-ADAB-FB40-E601-1AA10CE1E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1AFD-099D-4BAC-B434-89389464357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96044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9CECBD-9B0B-3266-6CEE-58522177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D5452B1-269E-1511-C207-FAD64016F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079ADF-7762-214F-F5CA-4B65367C1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1DFBEE-5B88-8163-6843-0A282291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0C54-E6AF-4E6D-9A7D-E3047A7F244C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CF0A3C-0ECA-987B-EB37-5FEF0B4E9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8C5E6A-4A59-B7AF-1B64-DFC281E8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1AFD-099D-4BAC-B434-89389464357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7186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A4E5D99-FE26-D706-5860-4066A7878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298B61-27B0-CEB7-7CE6-5D4B96AB1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73D9F6-72D1-2F43-2F3B-436BC89642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90C54-E6AF-4E6D-9A7D-E3047A7F244C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1C817D-6A4E-0975-1121-E16156BC79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7AB1F9-EFB9-897E-4E9D-0473ADC06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41AFD-099D-4BAC-B434-89389464357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1847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ubtitle 1">
            <a:extLst>
              <a:ext uri="{FF2B5EF4-FFF2-40B4-BE49-F238E27FC236}">
                <a16:creationId xmlns:a16="http://schemas.microsoft.com/office/drawing/2014/main" xmlns="" id="{F3B6BDC4-4C2D-0515-6DB5-9BCC43C98CF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7400" y="2819400"/>
            <a:ext cx="8153400" cy="34290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sz="2400" b="1" dirty="0"/>
              <a:t>Endodontic instruments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DEPARTMENT OF CONSERVATIVE DENTISTRY AND ENDODONTICS</a:t>
            </a:r>
            <a:endParaRPr lang="en-IN" altLang="en-US" dirty="0"/>
          </a:p>
        </p:txBody>
      </p:sp>
      <p:sp>
        <p:nvSpPr>
          <p:cNvPr id="32771" name="Title 2">
            <a:extLst>
              <a:ext uri="{FF2B5EF4-FFF2-40B4-BE49-F238E27FC236}">
                <a16:creationId xmlns:a16="http://schemas.microsoft.com/office/drawing/2014/main" xmlns="" id="{35B3A50D-6BB9-48D5-38D5-F9CD3B5865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724400" y="381001"/>
            <a:ext cx="5257800" cy="2543175"/>
          </a:xfrm>
        </p:spPr>
        <p:txBody>
          <a:bodyPr/>
          <a:lstStyle/>
          <a:p>
            <a:r>
              <a:rPr lang="en-US" altLang="en-US" sz="3600" b="1"/>
              <a:t>RUNGTA COLLEGE OF DENTAL SCIENCES AND RESEARCH</a:t>
            </a:r>
            <a:endParaRPr lang="en-IN" altLang="en-US" sz="3600" b="1"/>
          </a:p>
        </p:txBody>
      </p:sp>
      <p:pic>
        <p:nvPicPr>
          <p:cNvPr id="32772" name="Picture 3">
            <a:extLst>
              <a:ext uri="{FF2B5EF4-FFF2-40B4-BE49-F238E27FC236}">
                <a16:creationId xmlns:a16="http://schemas.microsoft.com/office/drawing/2014/main" xmlns="" id="{BA0AC6DC-9B66-30F6-D848-F76443038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0226" y="152400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1" descr="Product Image 2">
            <a:extLst>
              <a:ext uri="{FF2B5EF4-FFF2-40B4-BE49-F238E27FC236}">
                <a16:creationId xmlns:a16="http://schemas.microsoft.com/office/drawing/2014/main" xmlns="" id="{7F7C66E6-80EB-DAAD-9C12-E44E16675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5105400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1" name="Picture 20" descr="Product Image 1">
            <a:extLst>
              <a:ext uri="{FF2B5EF4-FFF2-40B4-BE49-F238E27FC236}">
                <a16:creationId xmlns:a16="http://schemas.microsoft.com/office/drawing/2014/main" xmlns="" id="{22977943-0E41-C94C-83F9-2A4ACC3E7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383497">
            <a:off x="7030244" y="2255044"/>
            <a:ext cx="5295901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DC4B6B49-F545-A700-1E56-77BA20B35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28601"/>
            <a:ext cx="457200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chemeClr val="bg1"/>
                </a:solidFill>
              </a:rPr>
              <a:t>System GT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221363CF-CCB7-A548-1EC8-0B072DA51917}"/>
              </a:ext>
            </a:extLst>
          </p:cNvPr>
          <p:cNvGraphicFramePr>
            <a:graphicFrameLocks noGrp="1"/>
          </p:cNvGraphicFramePr>
          <p:nvPr/>
        </p:nvGraphicFramePr>
        <p:xfrm>
          <a:off x="3200400" y="3657600"/>
          <a:ext cx="6096000" cy="2579688"/>
        </p:xfrm>
        <a:graphic>
          <a:graphicData uri="http://schemas.openxmlformats.org/drawingml/2006/table">
            <a:tbl>
              <a:tblPr/>
              <a:tblGrid>
                <a:gridCol w="2316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744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latin typeface="Times New Roman"/>
                          <a:ea typeface="Times New Roman"/>
                          <a:cs typeface="Times New Roman"/>
                        </a:rPr>
                        <a:t>Cross Section</a:t>
                      </a: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latin typeface="Times New Roman"/>
                          <a:ea typeface="Times New Roman"/>
                          <a:cs typeface="Times New Roman"/>
                        </a:rPr>
                        <a:t>U-File Design</a:t>
                      </a: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744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latin typeface="Times New Roman"/>
                          <a:ea typeface="Times New Roman"/>
                          <a:cs typeface="Times New Roman"/>
                        </a:rPr>
                        <a:t>Radial Lands</a:t>
                      </a: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latin typeface="+mn-lt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744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latin typeface="Times New Roman"/>
                          <a:ea typeface="Times New Roman"/>
                          <a:cs typeface="Times New Roman"/>
                        </a:rPr>
                        <a:t>Tip Type</a:t>
                      </a: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latin typeface="Times New Roman"/>
                          <a:ea typeface="Times New Roman"/>
                          <a:cs typeface="Times New Roman"/>
                        </a:rPr>
                        <a:t>Non-Cutting Rounded</a:t>
                      </a: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744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latin typeface="Times New Roman"/>
                          <a:ea typeface="Times New Roman"/>
                          <a:cs typeface="Times New Roman"/>
                        </a:rPr>
                        <a:t>Rake Angle</a:t>
                      </a: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latin typeface="Times New Roman"/>
                          <a:ea typeface="Times New Roman"/>
                          <a:cs typeface="Times New Roman"/>
                        </a:rPr>
                        <a:t>Positive</a:t>
                      </a: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9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1" dirty="0">
                          <a:latin typeface="Calibri"/>
                          <a:ea typeface="Calibri"/>
                          <a:cs typeface="Times New Roman"/>
                        </a:rPr>
                        <a:t>RPM</a:t>
                      </a:r>
                      <a:endParaRPr lang="en-US" sz="2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Calibri"/>
                          <a:ea typeface="Calibri"/>
                          <a:cs typeface="Times New Roman"/>
                        </a:rPr>
                        <a:t>150-350</a:t>
                      </a: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3">
            <a:extLst>
              <a:ext uri="{FF2B5EF4-FFF2-40B4-BE49-F238E27FC236}">
                <a16:creationId xmlns:a16="http://schemas.microsoft.com/office/drawing/2014/main" xmlns="" id="{59D5A354-7429-E16D-7161-E0FFA50DC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73914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C965F5C5-011C-E0BF-7DAD-287A6EC30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28601"/>
            <a:ext cx="457200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chemeClr val="bg1"/>
                </a:solidFill>
              </a:rPr>
              <a:t>Liberator System</a:t>
            </a:r>
          </a:p>
        </p:txBody>
      </p:sp>
      <p:pic>
        <p:nvPicPr>
          <p:cNvPr id="192518" name="Picture 10" descr="http://www.dentalcompare.com/images/pixel.gif">
            <a:extLst>
              <a:ext uri="{FF2B5EF4-FFF2-40B4-BE49-F238E27FC236}">
                <a16:creationId xmlns:a16="http://schemas.microsoft.com/office/drawing/2014/main" xmlns="" id="{B772EE6D-819D-DCD3-0A00-6508BD8C7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9" name="Picture 11" descr="http://www.dentalcompare.com/images/pixel.gif">
            <a:extLst>
              <a:ext uri="{FF2B5EF4-FFF2-40B4-BE49-F238E27FC236}">
                <a16:creationId xmlns:a16="http://schemas.microsoft.com/office/drawing/2014/main" xmlns="" id="{ACBB6179-1702-23DD-2288-D1A23D94B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20" name="Picture 12" descr="http://www.dentalcompare.com/images/pixel.gif">
            <a:extLst>
              <a:ext uri="{FF2B5EF4-FFF2-40B4-BE49-F238E27FC236}">
                <a16:creationId xmlns:a16="http://schemas.microsoft.com/office/drawing/2014/main" xmlns="" id="{6982A664-F5CB-D74F-B852-2D4DD93E2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21" name="Picture 13" descr="http://www.dentalcompare.com/images/pixel.gif">
            <a:extLst>
              <a:ext uri="{FF2B5EF4-FFF2-40B4-BE49-F238E27FC236}">
                <a16:creationId xmlns:a16="http://schemas.microsoft.com/office/drawing/2014/main" xmlns="" id="{D00080F7-B440-4AAE-DB96-5999BB1D8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22" name="Picture 14" descr="http://www.dentalcompare.com/images/pixel.gif">
            <a:extLst>
              <a:ext uri="{FF2B5EF4-FFF2-40B4-BE49-F238E27FC236}">
                <a16:creationId xmlns:a16="http://schemas.microsoft.com/office/drawing/2014/main" xmlns="" id="{6FD2EACD-A64C-1B79-D2A0-29C219781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4CCC4A00-7E72-9E3D-2757-05A251D8E599}"/>
              </a:ext>
            </a:extLst>
          </p:cNvPr>
          <p:cNvGraphicFramePr>
            <a:graphicFrameLocks noGrp="1"/>
          </p:cNvGraphicFramePr>
          <p:nvPr/>
        </p:nvGraphicFramePr>
        <p:xfrm>
          <a:off x="3200400" y="3200401"/>
          <a:ext cx="6096000" cy="2054225"/>
        </p:xfrm>
        <a:graphic>
          <a:graphicData uri="http://schemas.openxmlformats.org/drawingml/2006/table">
            <a:tbl>
              <a:tblPr/>
              <a:tblGrid>
                <a:gridCol w="2316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08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+mn-lt"/>
                          <a:ea typeface="Times New Roman"/>
                          <a:cs typeface="Times New Roman"/>
                        </a:rPr>
                        <a:t>Cross Section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+mn-lt"/>
                          <a:ea typeface="Times New Roman"/>
                          <a:cs typeface="Times New Roman"/>
                        </a:rPr>
                        <a:t>Triangular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+mn-lt"/>
                          <a:ea typeface="Times New Roman"/>
                          <a:cs typeface="Times New Roman"/>
                        </a:rPr>
                        <a:t>Radial Lands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+mn-lt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+mn-lt"/>
                          <a:ea typeface="Times New Roman"/>
                          <a:cs typeface="Times New Roman"/>
                        </a:rPr>
                        <a:t>Tip Type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+mn-lt"/>
                          <a:ea typeface="Times New Roman"/>
                          <a:cs typeface="Times New Roman"/>
                        </a:rPr>
                        <a:t>Non-Cutting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+mn-lt"/>
                          <a:ea typeface="Times New Roman"/>
                          <a:cs typeface="Times New Roman"/>
                        </a:rPr>
                        <a:t>Rake Angle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+mn-lt"/>
                          <a:ea typeface="Times New Roman"/>
                          <a:cs typeface="Times New Roman"/>
                        </a:rPr>
                        <a:t>Negative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latin typeface="+mn-lt"/>
                          <a:ea typeface="Calibri"/>
                          <a:cs typeface="Times New Roman"/>
                        </a:rPr>
                        <a:t>RPM</a:t>
                      </a:r>
                      <a:endParaRPr lang="en-US" sz="19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dirty="0">
                          <a:latin typeface="+mn-lt"/>
                          <a:ea typeface="Calibri"/>
                          <a:cs typeface="Times New Roman"/>
                        </a:rPr>
                        <a:t>1500-2000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7" descr="C:\Documents and Settings\hp\Desktop\safe siders.JPG">
            <a:extLst>
              <a:ext uri="{FF2B5EF4-FFF2-40B4-BE49-F238E27FC236}">
                <a16:creationId xmlns:a16="http://schemas.microsoft.com/office/drawing/2014/main" xmlns="" id="{AC27EB21-D556-47A5-609A-5C39DDFFA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90601"/>
            <a:ext cx="4814888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xmlns="" id="{519A6BA1-DEB3-0839-E064-371BF77DA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28601"/>
            <a:ext cx="457200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chemeClr val="bg1"/>
                </a:solidFill>
              </a:rPr>
              <a:t>Safe </a:t>
            </a:r>
            <a:r>
              <a:rPr lang="en-US" sz="2400" b="1" dirty="0" err="1">
                <a:solidFill>
                  <a:schemeClr val="bg1"/>
                </a:solidFill>
              </a:rPr>
              <a:t>Siders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Content Placeholder 1">
            <a:extLst>
              <a:ext uri="{FF2B5EF4-FFF2-40B4-BE49-F238E27FC236}">
                <a16:creationId xmlns:a16="http://schemas.microsoft.com/office/drawing/2014/main" xmlns="" id="{BAA5D725-B888-0B10-2342-A3AB4C917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81138"/>
            <a:ext cx="8229600" cy="5072062"/>
          </a:xfrm>
        </p:spPr>
        <p:txBody>
          <a:bodyPr/>
          <a:lstStyle/>
          <a:p>
            <a:r>
              <a:rPr lang="en-US" altLang="en-US" sz="1800"/>
              <a:t>Although stainless steel files often give a visual clue that stress has occurred, NiTi files fail without warning</a:t>
            </a:r>
          </a:p>
          <a:p>
            <a:endParaRPr lang="en-US" altLang="en-US" sz="1800"/>
          </a:p>
          <a:p>
            <a:r>
              <a:rPr lang="en-US" altLang="en-US" sz="1800"/>
              <a:t>Inspection of the files should be performed with magnification.</a:t>
            </a:r>
          </a:p>
          <a:p>
            <a:endParaRPr lang="en-US" altLang="en-US" sz="1800"/>
          </a:p>
          <a:p>
            <a:r>
              <a:rPr lang="en-US" altLang="en-US" sz="1800"/>
              <a:t>Fracture can occur from torsional or flexural fatigue </a:t>
            </a:r>
          </a:p>
          <a:p>
            <a:endParaRPr lang="en-US" altLang="en-US" sz="1800"/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1800"/>
              <a:t>Bortnick KL, Steiman HR, Ruskin A: Comparison of NiTi file distortion using electric and air-driven handpieces, </a:t>
            </a:r>
            <a:r>
              <a:rPr lang="en-US" altLang="en-US" sz="1800" i="1"/>
              <a:t>J Endod 27:57, 2001.</a:t>
            </a:r>
          </a:p>
          <a:p>
            <a:pPr>
              <a:buFont typeface="Wingdings 3" panose="05040102010807070707" pitchFamily="18" charset="2"/>
              <a:buNone/>
            </a:pPr>
            <a:endParaRPr lang="en-US" altLang="en-US" sz="1800" i="1"/>
          </a:p>
          <a:p>
            <a:r>
              <a:rPr lang="en-US" altLang="en-US" sz="1800"/>
              <a:t>Nickel-titanium instruments fail at a lesser torque compared with stainless steel instruments of the same size. 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1800"/>
              <a:t>Roane JB: Crown-down nickel-titanium and endodontics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1800" i="1"/>
              <a:t>Endod Pract 2:16, 1999.</a:t>
            </a:r>
          </a:p>
          <a:p>
            <a:endParaRPr lang="en-US" altLang="en-US" sz="1800"/>
          </a:p>
          <a:p>
            <a:endParaRPr lang="en-US" altLang="en-US" sz="1800" i="1"/>
          </a:p>
          <a:p>
            <a:endParaRPr lang="en-US" altLang="en-US" sz="18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2B7B970-4B4D-A76C-0C87-58623B2F6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Disadvantages Of </a:t>
            </a:r>
            <a:r>
              <a:rPr lang="en-GB" dirty="0" err="1"/>
              <a:t>NiTi</a:t>
            </a:r>
            <a:r>
              <a:rPr lang="en-GB" dirty="0"/>
              <a:t> Instruments</a:t>
            </a:r>
            <a:endParaRPr lang="en-US" dirty="0"/>
          </a:p>
        </p:txBody>
      </p:sp>
      <p:pic>
        <p:nvPicPr>
          <p:cNvPr id="307202" name="Picture 2" descr="C:\Documents and Settings\hp\Desktop\fracture.JPG">
            <a:extLst>
              <a:ext uri="{FF2B5EF4-FFF2-40B4-BE49-F238E27FC236}">
                <a16:creationId xmlns:a16="http://schemas.microsoft.com/office/drawing/2014/main" xmlns="" id="{4CD93FA5-95C6-87E2-226A-7F6EF3BA8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8707438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306BEE-1095-6531-F62E-748BCC2D1A53}"/>
              </a:ext>
            </a:extLst>
          </p:cNvPr>
          <p:cNvSpPr txBox="1"/>
          <p:nvPr/>
        </p:nvSpPr>
        <p:spPr>
          <a:xfrm>
            <a:off x="1981200" y="4572000"/>
            <a:ext cx="403860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3200" dirty="0" err="1"/>
              <a:t>Torsional</a:t>
            </a:r>
            <a:r>
              <a:rPr lang="en-GB" sz="3200" dirty="0"/>
              <a:t> Fracture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AD8DAF0-ED96-FA0B-7986-3826EE2A7CB9}"/>
              </a:ext>
            </a:extLst>
          </p:cNvPr>
          <p:cNvSpPr txBox="1"/>
          <p:nvPr/>
        </p:nvSpPr>
        <p:spPr>
          <a:xfrm>
            <a:off x="6705601" y="4572000"/>
            <a:ext cx="3387725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3200" dirty="0"/>
              <a:t>Fatigue Fracture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4">
            <a:extLst>
              <a:ext uri="{FF2B5EF4-FFF2-40B4-BE49-F238E27FC236}">
                <a16:creationId xmlns:a16="http://schemas.microsoft.com/office/drawing/2014/main" xmlns="" id="{D26574DE-0304-3544-A362-043211BE5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3200"/>
            <a:ext cx="55626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7" name="Content Placeholder 1">
            <a:extLst>
              <a:ext uri="{FF2B5EF4-FFF2-40B4-BE49-F238E27FC236}">
                <a16:creationId xmlns:a16="http://schemas.microsoft.com/office/drawing/2014/main" xmlns="" id="{926D0BA6-97E9-49AB-5384-D6321C19F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228600"/>
            <a:ext cx="8763000" cy="2514600"/>
          </a:xfrm>
        </p:spPr>
        <p:txBody>
          <a:bodyPr>
            <a:normAutofit fontScale="77500" lnSpcReduction="20000"/>
          </a:bodyPr>
          <a:lstStyle/>
          <a:p>
            <a:pPr>
              <a:buFont typeface="Wingdings 3" panose="05040102010807070707" pitchFamily="18" charset="2"/>
              <a:buNone/>
            </a:pPr>
            <a:r>
              <a:rPr lang="en-US" altLang="en-US" b="1"/>
              <a:t>Sotokawa’s classification of instrument damage:</a:t>
            </a:r>
          </a:p>
          <a:p>
            <a:endParaRPr lang="en-US" altLang="en-US" sz="2000"/>
          </a:p>
          <a:p>
            <a:r>
              <a:rPr lang="en-US" altLang="en-US" sz="2000"/>
              <a:t>Type I- Bent instrument.</a:t>
            </a:r>
          </a:p>
          <a:p>
            <a:r>
              <a:rPr lang="en-US" altLang="en-US" sz="2000"/>
              <a:t>Type II- Stretching or straightening of twist contour.</a:t>
            </a:r>
          </a:p>
          <a:p>
            <a:r>
              <a:rPr lang="en-US" altLang="en-US" sz="2000"/>
              <a:t>Type III- Peeling-off metal at blade edges.</a:t>
            </a:r>
          </a:p>
          <a:p>
            <a:r>
              <a:rPr lang="en-US" altLang="en-US" sz="2000"/>
              <a:t>Type IV- Partial clockwise twist.</a:t>
            </a:r>
          </a:p>
          <a:p>
            <a:r>
              <a:rPr lang="en-US" altLang="en-US" sz="2000"/>
              <a:t>Type V- Cracking along axis.</a:t>
            </a:r>
          </a:p>
          <a:p>
            <a:r>
              <a:rPr lang="en-US" altLang="en-US" sz="2000"/>
              <a:t>Type VI- Full fracture.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>
            <a:extLst>
              <a:ext uri="{FF2B5EF4-FFF2-40B4-BE49-F238E27FC236}">
                <a16:creationId xmlns:a16="http://schemas.microsoft.com/office/drawing/2014/main" xmlns="" id="{6D256C44-9132-CE66-245F-D0249A4F2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</a:rPr>
              <a:t>INSTRUMENTS USED FOR </a:t>
            </a:r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4000" dirty="0">
                <a:solidFill>
                  <a:srgbClr val="FF0000"/>
                </a:solidFill>
              </a:rPr>
              <a:t>ROOT CANAL OBTURATION</a:t>
            </a:r>
          </a:p>
        </p:txBody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xmlns="" id="{AFBDC901-783D-19F7-0BB7-C93166C93CD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5000" y="1219200"/>
            <a:ext cx="8534400" cy="5638800"/>
          </a:xfrm>
        </p:spPr>
        <p:txBody>
          <a:bodyPr/>
          <a:lstStyle/>
          <a:p>
            <a:r>
              <a:rPr lang="en-US" altLang="en-US" sz="3200" b="1"/>
              <a:t>Obturating Aids</a:t>
            </a:r>
          </a:p>
          <a:p>
            <a:endParaRPr lang="en-US" altLang="en-US" sz="3200" b="1"/>
          </a:p>
          <a:p>
            <a:pPr>
              <a:lnSpc>
                <a:spcPct val="90000"/>
              </a:lnSpc>
            </a:pPr>
            <a:r>
              <a:rPr lang="en-US" altLang="en-US" sz="3200" b="1"/>
              <a:t>Instruments to coat the canal</a:t>
            </a:r>
          </a:p>
          <a:p>
            <a:pPr>
              <a:lnSpc>
                <a:spcPct val="90000"/>
              </a:lnSpc>
            </a:pPr>
            <a:endParaRPr lang="en-US" altLang="en-US" sz="3200" b="1"/>
          </a:p>
          <a:p>
            <a:pPr>
              <a:lnSpc>
                <a:spcPct val="90000"/>
              </a:lnSpc>
            </a:pPr>
            <a:r>
              <a:rPr lang="en-US" altLang="en-US" sz="3200" b="1"/>
              <a:t>Instruments used for different techniques: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/>
              <a:t>Lateral condensation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/>
              <a:t>Vertical condensation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/>
              <a:t>Thermomechanical compaction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/>
              <a:t>Thermoplasticized techniques</a:t>
            </a:r>
          </a:p>
          <a:p>
            <a:pPr lvl="2">
              <a:lnSpc>
                <a:spcPct val="90000"/>
              </a:lnSpc>
            </a:pPr>
            <a:r>
              <a:rPr lang="en-US" altLang="en-US" sz="2400" b="1"/>
              <a:t>Injectable systems</a:t>
            </a:r>
          </a:p>
          <a:p>
            <a:pPr lvl="2">
              <a:lnSpc>
                <a:spcPct val="90000"/>
              </a:lnSpc>
            </a:pPr>
            <a:r>
              <a:rPr lang="en-US" altLang="en-US" sz="2400" b="1"/>
              <a:t>Core carrier based systems</a:t>
            </a:r>
          </a:p>
          <a:p>
            <a:pPr>
              <a:buFontTx/>
              <a:buNone/>
            </a:pPr>
            <a:endParaRPr lang="en-US" altLang="en-US" sz="3200" b="1"/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  <p:transition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B8404194-7B28-10E7-6696-6DCFF49F4FA5}"/>
              </a:ext>
            </a:extLst>
          </p:cNvPr>
          <p:cNvSpPr txBox="1">
            <a:spLocks/>
          </p:cNvSpPr>
          <p:nvPr/>
        </p:nvSpPr>
        <p:spPr>
          <a:xfrm>
            <a:off x="1752600" y="0"/>
            <a:ext cx="8686800" cy="1143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OBTURATING AIDS</a:t>
            </a:r>
            <a:endParaRPr lang="en-US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7635" name="Picture 3" descr="001">
            <a:extLst>
              <a:ext uri="{FF2B5EF4-FFF2-40B4-BE49-F238E27FC236}">
                <a16:creationId xmlns:a16="http://schemas.microsoft.com/office/drawing/2014/main" xmlns="" id="{6B6AAA98-6742-8669-E478-A598C26BC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371600"/>
            <a:ext cx="3095625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7636" name="TextBox 4">
            <a:extLst>
              <a:ext uri="{FF2B5EF4-FFF2-40B4-BE49-F238E27FC236}">
                <a16:creationId xmlns:a16="http://schemas.microsoft.com/office/drawing/2014/main" xmlns="" id="{F0243CF4-D2FF-9BC6-09C1-FA6FBA6A3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905001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Gas Burner</a:t>
            </a:r>
            <a:endParaRPr lang="en-US" altLang="en-US" sz="2800"/>
          </a:p>
        </p:txBody>
      </p:sp>
    </p:spTree>
  </p:cSld>
  <p:clrMapOvr>
    <a:masterClrMapping/>
  </p:clrMapOvr>
  <p:transition spd="med">
    <p:pull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C:\Documents and Settings\hp\Desktop\New Folder (3)\therma cut.JPG">
            <a:extLst>
              <a:ext uri="{FF2B5EF4-FFF2-40B4-BE49-F238E27FC236}">
                <a16:creationId xmlns:a16="http://schemas.microsoft.com/office/drawing/2014/main" xmlns="" id="{30B86C98-A0E2-0150-E422-41498F730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1" y="609601"/>
            <a:ext cx="1014413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59" name="Picture 3" descr="100-0096_IMG">
            <a:extLst>
              <a:ext uri="{FF2B5EF4-FFF2-40B4-BE49-F238E27FC236}">
                <a16:creationId xmlns:a16="http://schemas.microsoft.com/office/drawing/2014/main" xmlns="" id="{01626367-318E-98AE-4FE6-33B573047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5208588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xmlns="" id="{412EEB9C-C791-51E4-263F-C7820EAE54D0}"/>
              </a:ext>
            </a:extLst>
          </p:cNvPr>
          <p:cNvSpPr txBox="1">
            <a:spLocks/>
          </p:cNvSpPr>
          <p:nvPr/>
        </p:nvSpPr>
        <p:spPr>
          <a:xfrm>
            <a:off x="7239000" y="1143001"/>
            <a:ext cx="2286000" cy="500063"/>
          </a:xfrm>
          <a:prstGeom prst="rect">
            <a:avLst/>
          </a:prstGeom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GB" sz="2700" dirty="0" err="1"/>
              <a:t>Therma</a:t>
            </a:r>
            <a:r>
              <a:rPr lang="en-GB" sz="2700" dirty="0"/>
              <a:t> Cut</a:t>
            </a:r>
            <a:endParaRPr lang="en-US" sz="2700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xmlns="" id="{A15D6107-0D45-8CC4-CD5F-5A4B8226353D}"/>
              </a:ext>
            </a:extLst>
          </p:cNvPr>
          <p:cNvSpPr txBox="1">
            <a:spLocks/>
          </p:cNvSpPr>
          <p:nvPr/>
        </p:nvSpPr>
        <p:spPr>
          <a:xfrm>
            <a:off x="2133600" y="1219201"/>
            <a:ext cx="2286000" cy="500063"/>
          </a:xfrm>
          <a:prstGeom prst="rect">
            <a:avLst/>
          </a:prstGeom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GB" sz="2700" dirty="0"/>
              <a:t>Gutta Cut</a:t>
            </a:r>
            <a:endParaRPr lang="en-US" sz="2700" dirty="0"/>
          </a:p>
        </p:txBody>
      </p:sp>
    </p:spTree>
  </p:cSld>
  <p:clrMapOvr>
    <a:masterClrMapping/>
  </p:clrMapOvr>
  <p:transition spd="med">
    <p:pull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6C636C61-E9E4-5223-D547-C898DE6627EE}"/>
              </a:ext>
            </a:extLst>
          </p:cNvPr>
          <p:cNvSpPr txBox="1">
            <a:spLocks/>
          </p:cNvSpPr>
          <p:nvPr/>
        </p:nvSpPr>
        <p:spPr>
          <a:xfrm>
            <a:off x="1752600" y="0"/>
            <a:ext cx="8686800" cy="1143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INSTRUMENTS TO COAT THE CANAL</a:t>
            </a:r>
            <a:endParaRPr lang="en-US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xmlns="" id="{67317448-F7BF-6193-9164-7486A5333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962400"/>
            <a:ext cx="457200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en-US" sz="2400"/>
              <a:t>Used for </a:t>
            </a:r>
          </a:p>
          <a:p>
            <a:pPr lvl="1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sz="2000"/>
              <a:t>Placing Initial Sealer With Solid Core Materials </a:t>
            </a:r>
          </a:p>
          <a:p>
            <a:pPr lvl="1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sz="2000"/>
              <a:t>Completely Filling The Canal With Paste Filling </a:t>
            </a:r>
          </a:p>
        </p:txBody>
      </p:sp>
      <p:pic>
        <p:nvPicPr>
          <p:cNvPr id="199684" name="Picture 4" descr="scan0002">
            <a:extLst>
              <a:ext uri="{FF2B5EF4-FFF2-40B4-BE49-F238E27FC236}">
                <a16:creationId xmlns:a16="http://schemas.microsoft.com/office/drawing/2014/main" xmlns="" id="{D3C982D9-F35C-4533-8703-E9B73C5A39D3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19" t="19235" r="58214" b="19022"/>
          <a:stretch>
            <a:fillRect/>
          </a:stretch>
        </p:blipFill>
        <p:spPr>
          <a:xfrm>
            <a:off x="1828800" y="2209801"/>
            <a:ext cx="4419600" cy="1643063"/>
          </a:xfrm>
          <a:noFill/>
        </p:spPr>
      </p:pic>
      <p:pic>
        <p:nvPicPr>
          <p:cNvPr id="199685" name="Picture 3" descr="CRW_0019">
            <a:extLst>
              <a:ext uri="{FF2B5EF4-FFF2-40B4-BE49-F238E27FC236}">
                <a16:creationId xmlns:a16="http://schemas.microsoft.com/office/drawing/2014/main" xmlns="" id="{1400E7E3-A9C3-EF5F-3B51-1A554F566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1" y="1819276"/>
            <a:ext cx="3884613" cy="206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9686" name="Text Box 2">
            <a:extLst>
              <a:ext uri="{FF2B5EF4-FFF2-40B4-BE49-F238E27FC236}">
                <a16:creationId xmlns:a16="http://schemas.microsoft.com/office/drawing/2014/main" xmlns="" id="{5CB13E44-2B32-4D78-1F7C-706F8044B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7526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LENTULO SPIRALS </a:t>
            </a:r>
          </a:p>
        </p:txBody>
      </p:sp>
      <p:sp>
        <p:nvSpPr>
          <p:cNvPr id="199687" name="Text Box 2">
            <a:extLst>
              <a:ext uri="{FF2B5EF4-FFF2-40B4-BE49-F238E27FC236}">
                <a16:creationId xmlns:a16="http://schemas.microsoft.com/office/drawing/2014/main" xmlns="" id="{39803B06-4E2E-4EF0-EFED-A7B8EEF4B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2954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BI-DIRECTIONAL SPIRALS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11" descr="C:\Documents and Settings\hp\Desktop\Picture3.jpg">
            <a:extLst>
              <a:ext uri="{FF2B5EF4-FFF2-40B4-BE49-F238E27FC236}">
                <a16:creationId xmlns:a16="http://schemas.microsoft.com/office/drawing/2014/main" xmlns="" id="{4530574C-4F7C-4AE6-9D5B-68BE80C4D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438400"/>
            <a:ext cx="4456113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51C3A3-2DAA-249D-D726-AFD689A3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en-GB" dirty="0"/>
              <a:t>FKG </a:t>
            </a:r>
            <a:r>
              <a:rPr lang="en-GB" dirty="0" err="1"/>
              <a:t>SENSiPAST</a:t>
            </a:r>
            <a:endParaRPr lang="en-US" dirty="0"/>
          </a:p>
        </p:txBody>
      </p:sp>
      <p:sp>
        <p:nvSpPr>
          <p:cNvPr id="200708" name="Content Placeholder 2">
            <a:extLst>
              <a:ext uri="{FF2B5EF4-FFF2-40B4-BE49-F238E27FC236}">
                <a16:creationId xmlns:a16="http://schemas.microsoft.com/office/drawing/2014/main" xmlns="" id="{BE1AB877-7978-75DE-3F0A-136E1BEF7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914400"/>
            <a:ext cx="8229600" cy="1447800"/>
          </a:xfrm>
        </p:spPr>
        <p:txBody>
          <a:bodyPr/>
          <a:lstStyle/>
          <a:p>
            <a:r>
              <a:rPr lang="en-GB" altLang="en-US"/>
              <a:t>Designed to get disengaged at the junction of shank &amp; working end as compared to conventional lentulo spiral which can break at any point</a:t>
            </a:r>
            <a:endParaRPr lang="en-US" altLang="en-US"/>
          </a:p>
        </p:txBody>
      </p:sp>
      <p:pic>
        <p:nvPicPr>
          <p:cNvPr id="200709" name="Picture 8" descr="C:\Documents and Settings\hp\Desktop\Picture4.jpg">
            <a:extLst>
              <a:ext uri="{FF2B5EF4-FFF2-40B4-BE49-F238E27FC236}">
                <a16:creationId xmlns:a16="http://schemas.microsoft.com/office/drawing/2014/main" xmlns="" id="{D8FAA119-74A9-B0F2-E762-60AFD08D5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6464" y="2438400"/>
            <a:ext cx="4681537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5" name="Picture 9" descr="C:\Documents and Settings\hp\Desktop\Picture1.jpg">
            <a:extLst>
              <a:ext uri="{FF2B5EF4-FFF2-40B4-BE49-F238E27FC236}">
                <a16:creationId xmlns:a16="http://schemas.microsoft.com/office/drawing/2014/main" xmlns="" id="{2C217CA0-832C-3168-37E1-BFB7B3AAE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438400"/>
            <a:ext cx="4456113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6" name="Picture 10" descr="C:\Documents and Settings\hp\Desktop\Picture2.jpg">
            <a:extLst>
              <a:ext uri="{FF2B5EF4-FFF2-40B4-BE49-F238E27FC236}">
                <a16:creationId xmlns:a16="http://schemas.microsoft.com/office/drawing/2014/main" xmlns="" id="{640B972F-219E-C1D1-DAFA-0D08F5CED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6464" y="2438400"/>
            <a:ext cx="4681537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98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98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xmlns="" id="{76B315AD-B566-3F8D-5A8E-0624E7001E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Subtitle 1">
            <a:extLst>
              <a:ext uri="{FF2B5EF4-FFF2-40B4-BE49-F238E27FC236}">
                <a16:creationId xmlns:a16="http://schemas.microsoft.com/office/drawing/2014/main" xmlns="" id="{729E263D-BA1D-EDE3-996A-0F4B8A8C393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09800" y="1524000"/>
            <a:ext cx="7924800" cy="4724400"/>
          </a:xfrm>
        </p:spPr>
        <p:txBody>
          <a:bodyPr/>
          <a:lstStyle/>
          <a:p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presentation the learner is expected to know ;</a:t>
            </a:r>
            <a:endParaRPr lang="en-US" altLang="en-US" sz="1800"/>
          </a:p>
          <a:p>
            <a:endParaRPr lang="en-IN" alt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8777FA36-05BC-1375-1CEC-3A7E66BFF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828476"/>
              </p:ext>
            </p:extLst>
          </p:nvPr>
        </p:nvGraphicFramePr>
        <p:xfrm>
          <a:off x="1905000" y="2514599"/>
          <a:ext cx="8305800" cy="3018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76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98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90832">
                <a:tc>
                  <a:txBody>
                    <a:bodyPr/>
                    <a:lstStyle/>
                    <a:p>
                      <a:r>
                        <a:rPr lang="en-US" sz="1800" dirty="0"/>
                        <a:t>Core areas* 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Domain</a:t>
                      </a:r>
                      <a:r>
                        <a:rPr lang="en-US" sz="1800" baseline="0" dirty="0"/>
                        <a:t> **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Category #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7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Times New Roman" pitchFamily="18" charset="0"/>
                          <a:cs typeface="Times New Roman" pitchFamily="18" charset="0"/>
                        </a:rPr>
                        <a:t>History 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Cognitive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Nice to know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9950">
                <a:tc>
                  <a:txBody>
                    <a:bodyPr/>
                    <a:lstStyle/>
                    <a:p>
                      <a:pPr eaLnBrk="1" hangingPunct="1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Instruments used for obturation 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Cognitive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Must know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85E689E4-7ACA-025A-3B60-39B9B44F9AA2}"/>
              </a:ext>
            </a:extLst>
          </p:cNvPr>
          <p:cNvSpPr txBox="1">
            <a:spLocks/>
          </p:cNvSpPr>
          <p:nvPr/>
        </p:nvSpPr>
        <p:spPr>
          <a:xfrm>
            <a:off x="3200400" y="1219200"/>
            <a:ext cx="6172200" cy="1143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LATERAL CONDENSATION</a:t>
            </a:r>
            <a:endParaRPr lang="en-US" sz="28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C6917D-93F6-7244-619F-A6A05EEA6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/>
              <a:t>Instruments used for different Obturation techniques</a:t>
            </a:r>
          </a:p>
        </p:txBody>
      </p:sp>
      <p:pic>
        <p:nvPicPr>
          <p:cNvPr id="201732" name="Picture 6" descr="C:\Documents and Settings\hp\Desktop\New Folder (3)\spreaders1.JPG">
            <a:extLst>
              <a:ext uri="{FF2B5EF4-FFF2-40B4-BE49-F238E27FC236}">
                <a16:creationId xmlns:a16="http://schemas.microsoft.com/office/drawing/2014/main" xmlns="" id="{6E8EE5F9-E18F-6F81-C744-9BE6F9A81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590800"/>
            <a:ext cx="35528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3" name="Picture 2" descr="623_2374">
            <a:extLst>
              <a:ext uri="{FF2B5EF4-FFF2-40B4-BE49-F238E27FC236}">
                <a16:creationId xmlns:a16="http://schemas.microsoft.com/office/drawing/2014/main" xmlns="" id="{B85AE781-275E-651E-C0B3-EE6EED5B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8400"/>
            <a:ext cx="3843338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>
            <a:extLst>
              <a:ext uri="{FF2B5EF4-FFF2-40B4-BE49-F238E27FC236}">
                <a16:creationId xmlns:a16="http://schemas.microsoft.com/office/drawing/2014/main" xmlns="" id="{CBB31647-71F0-9552-99AE-9170DAE3A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19200"/>
            <a:ext cx="175260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5" name="Picture 3">
            <a:extLst>
              <a:ext uri="{FF2B5EF4-FFF2-40B4-BE49-F238E27FC236}">
                <a16:creationId xmlns:a16="http://schemas.microsoft.com/office/drawing/2014/main" xmlns="" id="{C49695DF-A514-A94E-CF7B-F163EB628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37592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F56D53D4-46BA-61CE-50EE-76ED4BF6D6C0}"/>
              </a:ext>
            </a:extLst>
          </p:cNvPr>
          <p:cNvSpPr txBox="1">
            <a:spLocks/>
          </p:cNvSpPr>
          <p:nvPr/>
        </p:nvSpPr>
        <p:spPr>
          <a:xfrm>
            <a:off x="1752600" y="0"/>
            <a:ext cx="8686800" cy="1143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TECHNIQUE FOR LATERAL CONDENSATION</a:t>
            </a:r>
            <a:endParaRPr lang="en-US" sz="28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5A2B8D-4D08-37D2-3EB5-4C5D3827BDFB}"/>
              </a:ext>
            </a:extLst>
          </p:cNvPr>
          <p:cNvSpPr txBox="1">
            <a:spLocks/>
          </p:cNvSpPr>
          <p:nvPr/>
        </p:nvSpPr>
        <p:spPr>
          <a:xfrm>
            <a:off x="3124200" y="228600"/>
            <a:ext cx="6172200" cy="1143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VERTICAL CONDENSATION</a:t>
            </a:r>
            <a:endParaRPr lang="en-US" sz="28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3779" name="Picture 5" descr="C:\Documents and Settings\hp\Desktop\New Folder (3)\pluggers.JPG">
            <a:extLst>
              <a:ext uri="{FF2B5EF4-FFF2-40B4-BE49-F238E27FC236}">
                <a16:creationId xmlns:a16="http://schemas.microsoft.com/office/drawing/2014/main" xmlns="" id="{222226D2-7FE0-23FE-CDB0-4BA9435FE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1"/>
            <a:ext cx="37338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0" name="Picture 2" descr="623_2381">
            <a:extLst>
              <a:ext uri="{FF2B5EF4-FFF2-40B4-BE49-F238E27FC236}">
                <a16:creationId xmlns:a16="http://schemas.microsoft.com/office/drawing/2014/main" xmlns="" id="{0AB9C885-1B5A-7C61-7209-2ED029457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4795838" cy="391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7AECDF-C6BB-8E4C-E5B0-D7C45F0BB913}"/>
              </a:ext>
            </a:extLst>
          </p:cNvPr>
          <p:cNvSpPr txBox="1">
            <a:spLocks/>
          </p:cNvSpPr>
          <p:nvPr/>
        </p:nvSpPr>
        <p:spPr>
          <a:xfrm>
            <a:off x="1524000" y="0"/>
            <a:ext cx="9144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TECHNIQUE FOR VERTICAL CONDENSATION</a:t>
            </a:r>
            <a:endParaRPr lang="en-US" sz="28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4803" name="Picture 2">
            <a:extLst>
              <a:ext uri="{FF2B5EF4-FFF2-40B4-BE49-F238E27FC236}">
                <a16:creationId xmlns:a16="http://schemas.microsoft.com/office/drawing/2014/main" xmlns="" id="{30E2FEE5-A769-A22A-BDFE-B8DC47EB7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34623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84949-FCA7-25E8-B6CF-F0CC4CA5B2CC}"/>
              </a:ext>
            </a:extLst>
          </p:cNvPr>
          <p:cNvSpPr txBox="1">
            <a:spLocks/>
          </p:cNvSpPr>
          <p:nvPr/>
        </p:nvSpPr>
        <p:spPr>
          <a:xfrm>
            <a:off x="2209800" y="228600"/>
            <a:ext cx="7848600" cy="1143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THERMOMECHANICAL COMPACTION</a:t>
            </a:r>
            <a:endParaRPr lang="en-US" sz="28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Documents and Settings\hp\Desktop\New Folder (3)\GP condenser.JPG">
            <a:extLst>
              <a:ext uri="{FF2B5EF4-FFF2-40B4-BE49-F238E27FC236}">
                <a16:creationId xmlns:a16="http://schemas.microsoft.com/office/drawing/2014/main" xmlns="" id="{24F65023-FCFD-93F9-D4B7-EA5B38B72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286155" y="446424"/>
            <a:ext cx="1408671" cy="935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28" name="Picture 7" descr="IMG_1245">
            <a:extLst>
              <a:ext uri="{FF2B5EF4-FFF2-40B4-BE49-F238E27FC236}">
                <a16:creationId xmlns:a16="http://schemas.microsoft.com/office/drawing/2014/main" xmlns="" id="{A7D5C5CC-6608-1610-68AA-A0F9249FA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01" t="8418" r="1999" b="10768"/>
          <a:stretch>
            <a:fillRect/>
          </a:stretch>
        </p:blipFill>
        <p:spPr bwMode="auto">
          <a:xfrm>
            <a:off x="2438400" y="1524001"/>
            <a:ext cx="2286000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9" name="TextBox 6">
            <a:extLst>
              <a:ext uri="{FF2B5EF4-FFF2-40B4-BE49-F238E27FC236}">
                <a16:creationId xmlns:a16="http://schemas.microsoft.com/office/drawing/2014/main" xmlns="" id="{AA727F26-C29F-790C-41C5-47DA5963A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676401"/>
            <a:ext cx="4572000" cy="177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altLang="en-US" sz="2400"/>
              <a:t>Mc Spadden Compactor </a:t>
            </a:r>
          </a:p>
          <a:p>
            <a:pPr lvl="1" eaLnBrk="1" hangingPunct="1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altLang="en-US" sz="2400"/>
              <a:t>Gutta Percha Compactor</a:t>
            </a:r>
            <a:endParaRPr lang="en-US" altLang="en-US"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>
            <a:extLst>
              <a:ext uri="{FF2B5EF4-FFF2-40B4-BE49-F238E27FC236}">
                <a16:creationId xmlns:a16="http://schemas.microsoft.com/office/drawing/2014/main" xmlns="" id="{1F2A9EDE-8499-C6CD-7BA2-F75B6D7CB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1" y="1143001"/>
            <a:ext cx="7807325" cy="5372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6851" name="TextBox 3">
            <a:extLst>
              <a:ext uri="{FF2B5EF4-FFF2-40B4-BE49-F238E27FC236}">
                <a16:creationId xmlns:a16="http://schemas.microsoft.com/office/drawing/2014/main" xmlns="" id="{6C0FB68C-2098-B315-8715-759C8409E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/>
            <a:r>
              <a:rPr lang="en-US" altLang="en-US" sz="2400" b="1"/>
              <a:t>NiTi Rotary Obturators</a:t>
            </a:r>
          </a:p>
          <a:p>
            <a:pPr lvl="2" eaLnBrk="1" hangingPunct="1"/>
            <a:r>
              <a:rPr lang="en-GB" altLang="en-US" sz="2400" b="1"/>
              <a:t>Reverse Helix Design</a:t>
            </a:r>
          </a:p>
          <a:p>
            <a:pPr lvl="2" eaLnBrk="1" hangingPunct="1"/>
            <a:r>
              <a:rPr lang="en-GB" altLang="en-US" sz="2400" b="1"/>
              <a:t>Recommended Speed: 8000rpm</a:t>
            </a:r>
            <a:endParaRPr lang="en-US" altLang="en-US"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1">
            <a:extLst>
              <a:ext uri="{FF2B5EF4-FFF2-40B4-BE49-F238E27FC236}">
                <a16:creationId xmlns:a16="http://schemas.microsoft.com/office/drawing/2014/main" xmlns="" id="{A134DD55-E387-C59F-4824-69F26F52C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066800"/>
            <a:ext cx="43434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</a:rPr>
              <a:t>J S QUICK-FILL: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</a:rPr>
              <a:t>The compacting instrument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</a:rPr>
              <a:t>is a reverse turning screw which softens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</a:rPr>
              <a:t> the gutta percha by frictional heat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</a:rPr>
              <a:t>and compacts it ahead of and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</a:rPr>
              <a:t>lateral to the rotating shaft.</a:t>
            </a:r>
          </a:p>
        </p:txBody>
      </p:sp>
      <p:pic>
        <p:nvPicPr>
          <p:cNvPr id="207875" name="Picture 4" descr="scan0024">
            <a:extLst>
              <a:ext uri="{FF2B5EF4-FFF2-40B4-BE49-F238E27FC236}">
                <a16:creationId xmlns:a16="http://schemas.microsoft.com/office/drawing/2014/main" xmlns="" id="{07DEC12A-D592-2BD8-7CAB-021957821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91" t="6493" r="53581" b="56483"/>
          <a:stretch>
            <a:fillRect/>
          </a:stretch>
        </p:blipFill>
        <p:spPr bwMode="auto">
          <a:xfrm>
            <a:off x="6400801" y="1219200"/>
            <a:ext cx="4005263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985B27-A119-B341-E339-D6995C3C16A5}"/>
              </a:ext>
            </a:extLst>
          </p:cNvPr>
          <p:cNvSpPr txBox="1">
            <a:spLocks/>
          </p:cNvSpPr>
          <p:nvPr/>
        </p:nvSpPr>
        <p:spPr>
          <a:xfrm>
            <a:off x="1905000" y="228600"/>
            <a:ext cx="838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THERMOPLASTICISED TECHNIQUES</a:t>
            </a:r>
            <a:endParaRPr lang="en-US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8899" name="Content Placeholder 5">
            <a:extLst>
              <a:ext uri="{FF2B5EF4-FFF2-40B4-BE49-F238E27FC236}">
                <a16:creationId xmlns:a16="http://schemas.microsoft.com/office/drawing/2014/main" xmlns="" id="{1C5F9AF7-2A5E-AC6D-A715-53AA9EE0C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81138"/>
            <a:ext cx="3886200" cy="728662"/>
          </a:xfrm>
        </p:spPr>
        <p:txBody>
          <a:bodyPr/>
          <a:lstStyle/>
          <a:p>
            <a:r>
              <a:rPr lang="en-GB" altLang="en-US" b="1"/>
              <a:t>Heat  Activated Tips</a:t>
            </a:r>
            <a:endParaRPr lang="en-US" altLang="en-US" b="1"/>
          </a:p>
        </p:txBody>
      </p:sp>
      <p:pic>
        <p:nvPicPr>
          <p:cNvPr id="208900" name="Picture 2">
            <a:extLst>
              <a:ext uri="{FF2B5EF4-FFF2-40B4-BE49-F238E27FC236}">
                <a16:creationId xmlns:a16="http://schemas.microsoft.com/office/drawing/2014/main" xmlns="" id="{1216CD02-BAF7-1A04-A09F-F50E7E70B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1"/>
            <a:ext cx="44577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01" name="Picture 3">
            <a:extLst>
              <a:ext uri="{FF2B5EF4-FFF2-40B4-BE49-F238E27FC236}">
                <a16:creationId xmlns:a16="http://schemas.microsoft.com/office/drawing/2014/main" xmlns="" id="{936D2B25-7121-C9ED-7F43-7CC05C2D0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76600"/>
            <a:ext cx="3962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2" name="TextBox 8">
            <a:extLst>
              <a:ext uri="{FF2B5EF4-FFF2-40B4-BE49-F238E27FC236}">
                <a16:creationId xmlns:a16="http://schemas.microsoft.com/office/drawing/2014/main" xmlns="" id="{44AA5EA3-C761-CB47-4651-3D82DCA2A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495801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TOUCH N HEAT</a:t>
            </a:r>
            <a:endParaRPr lang="en-US" altLang="en-US" sz="2800"/>
          </a:p>
        </p:txBody>
      </p:sp>
      <p:sp>
        <p:nvSpPr>
          <p:cNvPr id="208903" name="TextBox 9">
            <a:extLst>
              <a:ext uri="{FF2B5EF4-FFF2-40B4-BE49-F238E27FC236}">
                <a16:creationId xmlns:a16="http://schemas.microsoft.com/office/drawing/2014/main" xmlns="" id="{C5320C87-FFF7-AA1F-D172-FEBB6B2F2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514601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ENDOTEC</a:t>
            </a:r>
            <a:endParaRPr lang="en-US" altLang="en-US" sz="2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Box 3">
            <a:extLst>
              <a:ext uri="{FF2B5EF4-FFF2-40B4-BE49-F238E27FC236}">
                <a16:creationId xmlns:a16="http://schemas.microsoft.com/office/drawing/2014/main" xmlns="" id="{A29CD06C-FB6E-1437-CE5B-C3ABFDA2F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371601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SYSTEM-B </a:t>
            </a:r>
            <a:endParaRPr lang="en-US" altLang="en-US" sz="2800"/>
          </a:p>
        </p:txBody>
      </p:sp>
      <p:pic>
        <p:nvPicPr>
          <p:cNvPr id="209923" name="Picture 4">
            <a:extLst>
              <a:ext uri="{FF2B5EF4-FFF2-40B4-BE49-F238E27FC236}">
                <a16:creationId xmlns:a16="http://schemas.microsoft.com/office/drawing/2014/main" xmlns="" id="{F9FC9B83-1EAF-2B0E-8B2B-44EFA5273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04801"/>
            <a:ext cx="585787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 descr="E:\ROHEET FOLDERS\Endo instruments\INSTRUMENT pics\IMG_2157.JPG">
            <a:extLst>
              <a:ext uri="{FF2B5EF4-FFF2-40B4-BE49-F238E27FC236}">
                <a16:creationId xmlns:a16="http://schemas.microsoft.com/office/drawing/2014/main" xmlns="" id="{4C735629-3CEF-47A9-3835-18FEB10D2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384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1" name="Content Placeholder 5">
            <a:extLst>
              <a:ext uri="{FF2B5EF4-FFF2-40B4-BE49-F238E27FC236}">
                <a16:creationId xmlns:a16="http://schemas.microsoft.com/office/drawing/2014/main" xmlns="" id="{A4F9286F-A52C-ECC7-797F-9FEAB0ED9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381000"/>
            <a:ext cx="7696200" cy="1143000"/>
          </a:xfrm>
        </p:spPr>
        <p:txBody>
          <a:bodyPr/>
          <a:lstStyle/>
          <a:p>
            <a:r>
              <a:rPr lang="en-GB" altLang="en-US" b="1"/>
              <a:t>Heat  Activated Tips + Backfill with thermoplasticised Gutta Percha</a:t>
            </a:r>
            <a:endParaRPr lang="en-US" altLang="en-US" b="1"/>
          </a:p>
        </p:txBody>
      </p:sp>
      <p:sp>
        <p:nvSpPr>
          <p:cNvPr id="211972" name="TextBox 5">
            <a:extLst>
              <a:ext uri="{FF2B5EF4-FFF2-40B4-BE49-F238E27FC236}">
                <a16:creationId xmlns:a16="http://schemas.microsoft.com/office/drawing/2014/main" xmlns="" id="{347681DD-2FB1-D121-7690-74BE937AB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752601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E&amp;Q Plus</a:t>
            </a:r>
            <a:endParaRPr lang="en-US" altLang="en-US" sz="2800"/>
          </a:p>
        </p:txBody>
      </p:sp>
      <p:sp>
        <p:nvSpPr>
          <p:cNvPr id="211973" name="TextBox 6">
            <a:extLst>
              <a:ext uri="{FF2B5EF4-FFF2-40B4-BE49-F238E27FC236}">
                <a16:creationId xmlns:a16="http://schemas.microsoft.com/office/drawing/2014/main" xmlns="" id="{507CA129-A9B7-65EF-9B17-D694E50AF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676401"/>
            <a:ext cx="281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E&amp;Q Master</a:t>
            </a:r>
            <a:endParaRPr lang="en-US" altLang="en-US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4583" y="1841863"/>
            <a:ext cx="1144741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Standardization of Instruments given by Ingle and Levine </a:t>
            </a:r>
          </a:p>
          <a:p>
            <a:r>
              <a:rPr lang="en-US" dirty="0" smtClean="0"/>
              <a:t>Classification of Endodontic Instruments </a:t>
            </a:r>
          </a:p>
          <a:p>
            <a:r>
              <a:rPr lang="en-US" dirty="0" smtClean="0"/>
              <a:t>Group I Hand-operated Instruments </a:t>
            </a:r>
          </a:p>
          <a:p>
            <a:r>
              <a:rPr lang="en-US" dirty="0" smtClean="0"/>
              <a:t>Files </a:t>
            </a:r>
          </a:p>
          <a:p>
            <a:r>
              <a:rPr lang="en-US" dirty="0" smtClean="0"/>
              <a:t>Group II Low Speed Instruments with Latch-Type Design </a:t>
            </a:r>
          </a:p>
          <a:p>
            <a:r>
              <a:rPr lang="en-US" dirty="0" smtClean="0"/>
              <a:t>Group III Engine-Driven Instruments </a:t>
            </a:r>
          </a:p>
          <a:p>
            <a:r>
              <a:rPr lang="en-US" dirty="0" smtClean="0"/>
              <a:t>Generations of </a:t>
            </a:r>
            <a:r>
              <a:rPr lang="en-US" dirty="0" err="1" smtClean="0"/>
              <a:t>NiTi</a:t>
            </a:r>
            <a:r>
              <a:rPr lang="en-US" dirty="0" smtClean="0"/>
              <a:t> Rotary Files </a:t>
            </a:r>
          </a:p>
          <a:p>
            <a:r>
              <a:rPr lang="en-US" dirty="0" smtClean="0"/>
              <a:t>First Generation </a:t>
            </a:r>
            <a:r>
              <a:rPr lang="en-US" dirty="0" err="1" smtClean="0"/>
              <a:t>NiTi</a:t>
            </a:r>
            <a:r>
              <a:rPr lang="en-US" dirty="0" smtClean="0"/>
              <a:t> Rotary Files </a:t>
            </a:r>
          </a:p>
          <a:p>
            <a:r>
              <a:rPr lang="en-US" dirty="0" smtClean="0"/>
              <a:t>Second Generation </a:t>
            </a:r>
          </a:p>
          <a:p>
            <a:r>
              <a:rPr lang="en-US" dirty="0" smtClean="0"/>
              <a:t>Third Generation Files </a:t>
            </a:r>
          </a:p>
          <a:p>
            <a:r>
              <a:rPr lang="en-US" dirty="0" smtClean="0"/>
              <a:t>Fourth Generation Reciprocating Instruments </a:t>
            </a:r>
          </a:p>
          <a:p>
            <a:r>
              <a:rPr lang="en-US" dirty="0" smtClean="0"/>
              <a:t>Fifth Generation Instruments </a:t>
            </a:r>
          </a:p>
          <a:p>
            <a:r>
              <a:rPr lang="en-US" dirty="0" smtClean="0"/>
              <a:t>Scout Race Files</a:t>
            </a:r>
          </a:p>
          <a:p>
            <a:r>
              <a:rPr lang="en-US" dirty="0" smtClean="0"/>
              <a:t>Group IV Sonics and </a:t>
            </a:r>
            <a:r>
              <a:rPr lang="en-US" dirty="0" err="1" smtClean="0"/>
              <a:t>Ultrasonics</a:t>
            </a:r>
            <a:r>
              <a:rPr lang="en-US" dirty="0" smtClean="0"/>
              <a:t> in </a:t>
            </a:r>
            <a:r>
              <a:rPr lang="en-US" dirty="0" err="1" smtClean="0"/>
              <a:t>Endodontics</a:t>
            </a:r>
            <a:endParaRPr lang="en-US" dirty="0" smtClean="0"/>
          </a:p>
          <a:p>
            <a:r>
              <a:rPr lang="en-US" dirty="0" smtClean="0"/>
              <a:t>Sonic </a:t>
            </a:r>
            <a:r>
              <a:rPr lang="en-US" dirty="0" err="1" smtClean="0"/>
              <a:t>Handpiece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Instrument Deformation and Breakage</a:t>
            </a:r>
          </a:p>
          <a:p>
            <a:r>
              <a:rPr lang="en-US" dirty="0" smtClean="0"/>
              <a:t>Instruments Used for Filling Root Canals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Content Placeholder 1">
            <a:extLst>
              <a:ext uri="{FF2B5EF4-FFF2-40B4-BE49-F238E27FC236}">
                <a16:creationId xmlns:a16="http://schemas.microsoft.com/office/drawing/2014/main" xmlns="" id="{00D4E153-075E-D076-5E69-3488C67E2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381001"/>
            <a:ext cx="4114800" cy="576263"/>
          </a:xfrm>
        </p:spPr>
        <p:txBody>
          <a:bodyPr/>
          <a:lstStyle/>
          <a:p>
            <a:pPr marL="365125" lvl="2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3200" b="1"/>
              <a:t>Injectable systems</a:t>
            </a:r>
          </a:p>
          <a:p>
            <a:pPr>
              <a:buFont typeface="Wingdings 3" panose="05040102010807070707" pitchFamily="18" charset="2"/>
              <a:buNone/>
            </a:pPr>
            <a:endParaRPr lang="en-US" altLang="en-US" sz="3200" b="1"/>
          </a:p>
        </p:txBody>
      </p:sp>
      <p:pic>
        <p:nvPicPr>
          <p:cNvPr id="214019" name="Picture 2" descr="Img_0008">
            <a:extLst>
              <a:ext uri="{FF2B5EF4-FFF2-40B4-BE49-F238E27FC236}">
                <a16:creationId xmlns:a16="http://schemas.microsoft.com/office/drawing/2014/main" xmlns="" id="{538EA137-4EF2-8946-5F2B-27404D700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1"/>
            <a:ext cx="4648200" cy="316071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 descr="Img_0024">
            <a:extLst>
              <a:ext uri="{FF2B5EF4-FFF2-40B4-BE49-F238E27FC236}">
                <a16:creationId xmlns:a16="http://schemas.microsoft.com/office/drawing/2014/main" xmlns="" id="{2C0B049E-4790-A0E7-7B31-BF8CA6001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3506788" cy="59436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7091" name="Picture 3" descr="Img_0027">
            <a:extLst>
              <a:ext uri="{FF2B5EF4-FFF2-40B4-BE49-F238E27FC236}">
                <a16:creationId xmlns:a16="http://schemas.microsoft.com/office/drawing/2014/main" xmlns="" id="{E32AE2A1-C39B-FB2F-BF4A-3BF2DB4BD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44864"/>
            <a:ext cx="5181600" cy="297338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Img_0007">
            <a:extLst>
              <a:ext uri="{FF2B5EF4-FFF2-40B4-BE49-F238E27FC236}">
                <a16:creationId xmlns:a16="http://schemas.microsoft.com/office/drawing/2014/main" xmlns="" id="{56F0E74D-7AD4-4ED8-0FFA-0EDB2B732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1"/>
            <a:ext cx="3810000" cy="40179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9139" name="TextBox 4">
            <a:extLst>
              <a:ext uri="{FF2B5EF4-FFF2-40B4-BE49-F238E27FC236}">
                <a16:creationId xmlns:a16="http://schemas.microsoft.com/office/drawing/2014/main" xmlns="" id="{C89C9CBE-3A06-62C7-2AE6-95301AD8D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447801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SIMPLIFILL</a:t>
            </a:r>
            <a:endParaRPr lang="en-US" altLang="en-US" sz="2800"/>
          </a:p>
        </p:txBody>
      </p:sp>
      <p:sp>
        <p:nvSpPr>
          <p:cNvPr id="219140" name="TextBox 5">
            <a:extLst>
              <a:ext uri="{FF2B5EF4-FFF2-40B4-BE49-F238E27FC236}">
                <a16:creationId xmlns:a16="http://schemas.microsoft.com/office/drawing/2014/main" xmlns="" id="{E151EF1A-70D7-EEBB-8DC5-6C6F20A42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447801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/>
              <a:t>SUCCESSFILL</a:t>
            </a:r>
            <a:endParaRPr lang="en-US" altLang="en-US" sz="2800"/>
          </a:p>
        </p:txBody>
      </p:sp>
      <p:pic>
        <p:nvPicPr>
          <p:cNvPr id="219141" name="Picture 3">
            <a:extLst>
              <a:ext uri="{FF2B5EF4-FFF2-40B4-BE49-F238E27FC236}">
                <a16:creationId xmlns:a16="http://schemas.microsoft.com/office/drawing/2014/main" xmlns="" id="{27E34FBA-C77A-C0E2-75FE-08113239C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1"/>
            <a:ext cx="41910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142" name="Picture 2">
            <a:extLst>
              <a:ext uri="{FF2B5EF4-FFF2-40B4-BE49-F238E27FC236}">
                <a16:creationId xmlns:a16="http://schemas.microsoft.com/office/drawing/2014/main" xmlns="" id="{8DEF4AF2-AA9B-A2CE-9188-36DD8800A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1200" y="247651"/>
            <a:ext cx="896938" cy="644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xmlns="" id="{2394737A-2E3E-1840-577F-E8262C4F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latin typeface="Algerian" pitchFamily="82" charset="0"/>
              </a:rPr>
              <a:t>                       TAKE HOME MESSAGE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xmlns="" id="{B53B1C5F-668C-0A80-9BBF-5F4DAD1046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sz="3600" dirty="0"/>
              <a:t>    </a:t>
            </a:r>
            <a:r>
              <a:rPr lang="en-US" sz="2400" b="0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From a biological perspective, root canal treatment is directed toward the elimination of micro-organisms from the root canal system and the prevention of reinfection. </a:t>
            </a:r>
            <a:endParaRPr lang="en-US" sz="2400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z="2400" b="0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Technological advances in the form of rotary </a:t>
            </a:r>
            <a:r>
              <a:rPr lang="en-US" sz="2400" b="0" i="0" dirty="0" err="1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NiTi</a:t>
            </a:r>
            <a:r>
              <a:rPr lang="en-US" sz="2400" b="0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instruments have led to dramatic improvements in the ability to shape root canals with potentially fewer procedural complications.</a:t>
            </a:r>
            <a:endParaRPr lang="en-US" altLang="en-US" sz="3600" b="1" dirty="0">
              <a:solidFill>
                <a:srgbClr val="A2412E"/>
              </a:solidFill>
            </a:endParaRPr>
          </a:p>
        </p:txBody>
      </p:sp>
      <p:pic>
        <p:nvPicPr>
          <p:cNvPr id="62468" name="Picture 4" descr="C:\Users\singh\Desktop\my folder 1\my seminars\3rd year seminars\smear layer\0507_Ruddle_Figure9b.jpg">
            <a:extLst>
              <a:ext uri="{FF2B5EF4-FFF2-40B4-BE49-F238E27FC236}">
                <a16:creationId xmlns:a16="http://schemas.microsoft.com/office/drawing/2014/main" xmlns="" id="{1534D1AD-E362-187B-9336-4EDA9551D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1"/>
            <a:ext cx="9144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xmlns="" id="{F8BB414F-A9FB-C0BD-6E84-FEC2B2ED45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altLang="en-US"/>
              <a:t>QUESTIONS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xmlns="" id="{06CDC407-BDA0-4353-3EF6-2DEA01F87C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dirty="0"/>
              <a:t>What are various instruments used for obturation of root canal?</a:t>
            </a:r>
          </a:p>
          <a:p>
            <a:r>
              <a:rPr lang="en-IN" altLang="en-US" dirty="0"/>
              <a:t>Explain lateral condensation technique of obturation?</a:t>
            </a:r>
          </a:p>
          <a:p>
            <a:pPr marL="0" indent="0">
              <a:buNone/>
            </a:pPr>
            <a:endParaRPr lang="en-IN" altLang="en-US" dirty="0"/>
          </a:p>
          <a:p>
            <a:endParaRPr lang="en-IN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xmlns="" id="{E92ADA08-69C9-58EE-50DB-5DA29E16B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>
                <a:latin typeface="Times New Roman" pitchFamily="18" charset="0"/>
              </a:rPr>
              <a:t>REFERENCES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xmlns="" id="{FB2FD848-C907-AC3E-05BC-915CCC644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Endodontic Practice 11</a:t>
            </a:r>
            <a:r>
              <a:rPr lang="en-US" altLang="en-US" sz="2400" baseline="30000"/>
              <a:t>th</a:t>
            </a:r>
            <a:r>
              <a:rPr lang="en-US" altLang="en-US" sz="2400"/>
              <a:t>  Edn. Grossman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Pathways Of The Pulp 6</a:t>
            </a:r>
            <a:r>
              <a:rPr lang="en-US" altLang="en-US" sz="2400" baseline="30000"/>
              <a:t>th</a:t>
            </a:r>
            <a:r>
              <a:rPr lang="en-US" altLang="en-US" sz="2400"/>
              <a:t>  Edn. &amp; 9</a:t>
            </a:r>
            <a:r>
              <a:rPr lang="en-US" altLang="en-US" sz="2400" baseline="30000"/>
              <a:t>th </a:t>
            </a:r>
            <a:r>
              <a:rPr lang="en-US" altLang="en-US" sz="2400"/>
              <a:t> Edn. Cohen 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GB" altLang="en-US" sz="2400"/>
              <a:t>Endodontics Vol 1 Arnaldo Castellucci 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GB" altLang="en-US" sz="2400"/>
              <a:t>Endodontics Ingle 5</a:t>
            </a:r>
            <a:r>
              <a:rPr lang="en-GB" altLang="en-US" sz="2400" baseline="30000"/>
              <a:t>th</a:t>
            </a:r>
            <a:r>
              <a:rPr lang="en-GB" altLang="en-US" sz="2400"/>
              <a:t> Edn.</a:t>
            </a:r>
            <a:endParaRPr lang="en-US" altLang="en-US" sz="2400"/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Text book of Endodontology Bergenholtz Reitz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Endodontic Therapy Weine 5</a:t>
            </a:r>
            <a:r>
              <a:rPr lang="en-US" altLang="en-US" sz="2400" baseline="30000"/>
              <a:t>th</a:t>
            </a:r>
            <a:r>
              <a:rPr lang="en-US" altLang="en-US" sz="2400"/>
              <a:t> Edition</a:t>
            </a:r>
            <a:endParaRPr lang="en-GB" altLang="en-US" sz="2400"/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Color atlas of Endodontics William Johnson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Principles and practice of Endodontics- Walton &amp;Torabinejad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Color Atlas of Microsurgery in Endodontics Syngcuk Kim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GB" altLang="en-US" sz="2400"/>
              <a:t>Textbook of Endodontics Nisha Garg Amit Garg </a:t>
            </a:r>
            <a:endParaRPr lang="en-US" altLang="en-US"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8452756-FA03-E784-817E-523E5880B79C}"/>
              </a:ext>
            </a:extLst>
          </p:cNvPr>
          <p:cNvSpPr/>
          <p:nvPr/>
        </p:nvSpPr>
        <p:spPr>
          <a:xfrm>
            <a:off x="2676331" y="1656184"/>
            <a:ext cx="6700934" cy="2458616"/>
          </a:xfrm>
          <a:prstGeom prst="rect">
            <a:avLst/>
          </a:prstGeom>
          <a:ln/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1003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090306"/>
                </a:solidFill>
                <a:latin typeface="Lucida Calligraphy" pitchFamily="66" charset="0"/>
              </a:rPr>
              <a:t>THANKYOU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3" descr="IMG_0085">
            <a:extLst>
              <a:ext uri="{FF2B5EF4-FFF2-40B4-BE49-F238E27FC236}">
                <a16:creationId xmlns:a16="http://schemas.microsoft.com/office/drawing/2014/main" xmlns="" id="{B7A0BBB3-6262-FCBE-1065-2C83548CA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7276" y="0"/>
            <a:ext cx="1990725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5347" name="Text Box 2">
            <a:extLst>
              <a:ext uri="{FF2B5EF4-FFF2-40B4-BE49-F238E27FC236}">
                <a16:creationId xmlns:a16="http://schemas.microsoft.com/office/drawing/2014/main" xmlns="" id="{20A39941-CEF0-9BED-24AD-E23EC5FCA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28601"/>
            <a:ext cx="4572000" cy="461963"/>
          </a:xfrm>
          <a:prstGeom prst="rect">
            <a:avLst/>
          </a:prstGeom>
          <a:solidFill>
            <a:srgbClr val="33CCFF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EndoWave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6905B27F-AB04-EFE1-7E76-1692E9CB5782}"/>
              </a:ext>
            </a:extLst>
          </p:cNvPr>
          <p:cNvGraphicFramePr>
            <a:graphicFrameLocks noGrp="1"/>
          </p:cNvGraphicFramePr>
          <p:nvPr/>
        </p:nvGraphicFramePr>
        <p:xfrm>
          <a:off x="2895600" y="4495801"/>
          <a:ext cx="6096000" cy="2172600"/>
        </p:xfrm>
        <a:graphic>
          <a:graphicData uri="http://schemas.openxmlformats.org/drawingml/2006/table">
            <a:tbl>
              <a:tblPr/>
              <a:tblGrid>
                <a:gridCol w="2316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08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+mn-lt"/>
                          <a:ea typeface="Times New Roman"/>
                          <a:cs typeface="Times New Roman"/>
                        </a:rPr>
                        <a:t>Cross Section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triangular 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+mn-lt"/>
                          <a:ea typeface="Times New Roman"/>
                          <a:cs typeface="Times New Roman"/>
                        </a:rPr>
                        <a:t>Radial Lands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+mn-lt"/>
                          <a:ea typeface="Times New Roman"/>
                          <a:cs typeface="Times New Roman"/>
                        </a:rPr>
                        <a:t>Tip Type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safety tip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+mn-lt"/>
                          <a:ea typeface="Times New Roman"/>
                          <a:cs typeface="Times New Roman"/>
                        </a:rPr>
                        <a:t>Rake Angle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latin typeface="+mn-lt"/>
                          <a:ea typeface="Calibri"/>
                          <a:cs typeface="Times New Roman"/>
                        </a:rPr>
                        <a:t>RPM</a:t>
                      </a:r>
                      <a:endParaRPr lang="en-US" sz="19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85374" name="Picture 5">
            <a:extLst>
              <a:ext uri="{FF2B5EF4-FFF2-40B4-BE49-F238E27FC236}">
                <a16:creationId xmlns:a16="http://schemas.microsoft.com/office/drawing/2014/main" xmlns="" id="{CAC1E059-3C8D-FDC3-2F18-599E2B996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66800"/>
            <a:ext cx="3187700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75" name="Picture 6">
            <a:extLst>
              <a:ext uri="{FF2B5EF4-FFF2-40B4-BE49-F238E27FC236}">
                <a16:creationId xmlns:a16="http://schemas.microsoft.com/office/drawing/2014/main" xmlns="" id="{5B0CCB3B-FDE0-7D6A-CE20-C1AE67C64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676401"/>
            <a:ext cx="2168525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76" name="TextBox 9">
            <a:extLst>
              <a:ext uri="{FF2B5EF4-FFF2-40B4-BE49-F238E27FC236}">
                <a16:creationId xmlns:a16="http://schemas.microsoft.com/office/drawing/2014/main" xmlns="" id="{4EA1271D-B1F0-019A-9FD1-E484B0DE8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838200"/>
            <a:ext cx="350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Kit A for normal root canals</a:t>
            </a:r>
          </a:p>
          <a:p>
            <a:pPr eaLnBrk="1" hangingPunct="1"/>
            <a:r>
              <a:rPr lang="en-US" altLang="en-US"/>
              <a:t>Kit B is more suitable for preparing narrow and severely curved canals.</a:t>
            </a:r>
          </a:p>
        </p:txBody>
      </p:sp>
    </p:spTree>
  </p:cSld>
  <p:clrMapOvr>
    <a:masterClrMapping/>
  </p:clrMapOvr>
  <p:transition spd="med">
    <p:spli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>
            <a:extLst>
              <a:ext uri="{FF2B5EF4-FFF2-40B4-BE49-F238E27FC236}">
                <a16:creationId xmlns:a16="http://schemas.microsoft.com/office/drawing/2014/main" xmlns="" id="{C23255AB-A34B-2ACA-154D-7E887A1BC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1" y="838200"/>
            <a:ext cx="27717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1" name="Text Box 2">
            <a:extLst>
              <a:ext uri="{FF2B5EF4-FFF2-40B4-BE49-F238E27FC236}">
                <a16:creationId xmlns:a16="http://schemas.microsoft.com/office/drawing/2014/main" xmlns="" id="{9A1C4E7E-C00F-2423-D9C8-699AF3E04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28601"/>
            <a:ext cx="4572000" cy="461963"/>
          </a:xfrm>
          <a:prstGeom prst="rect">
            <a:avLst/>
          </a:prstGeom>
          <a:solidFill>
            <a:srgbClr val="33CCFF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Mani NRT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F4FF9828-CE65-309F-DA40-EDD2F9374E05}"/>
              </a:ext>
            </a:extLst>
          </p:cNvPr>
          <p:cNvGraphicFramePr>
            <a:graphicFrameLocks noGrp="1"/>
          </p:cNvGraphicFramePr>
          <p:nvPr/>
        </p:nvGraphicFramePr>
        <p:xfrm>
          <a:off x="2895600" y="4495801"/>
          <a:ext cx="6096000" cy="2172600"/>
        </p:xfrm>
        <a:graphic>
          <a:graphicData uri="http://schemas.openxmlformats.org/drawingml/2006/table">
            <a:tbl>
              <a:tblPr/>
              <a:tblGrid>
                <a:gridCol w="2316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08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+mn-lt"/>
                          <a:ea typeface="Times New Roman"/>
                          <a:cs typeface="Times New Roman"/>
                        </a:rPr>
                        <a:t>Cross Section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9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modified rectangular shaped core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+mn-lt"/>
                          <a:ea typeface="Times New Roman"/>
                          <a:cs typeface="Times New Roman"/>
                        </a:rPr>
                        <a:t>Radial Lands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+mn-lt"/>
                          <a:ea typeface="Times New Roman"/>
                          <a:cs typeface="Times New Roman"/>
                        </a:rPr>
                        <a:t>Tip Type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Cutting tip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latin typeface="+mn-lt"/>
                          <a:ea typeface="Times New Roman"/>
                          <a:cs typeface="Times New Roman"/>
                        </a:rPr>
                        <a:t>Rake Angle</a:t>
                      </a: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dirty="0">
                          <a:latin typeface="+mn-lt"/>
                          <a:ea typeface="Calibri"/>
                          <a:cs typeface="Times New Roman"/>
                        </a:rPr>
                        <a:t>RPM</a:t>
                      </a:r>
                      <a:endParaRPr lang="en-US" sz="19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7625" marR="47625" marT="50763" marB="50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Slide37 copy">
            <a:extLst>
              <a:ext uri="{FF2B5EF4-FFF2-40B4-BE49-F238E27FC236}">
                <a16:creationId xmlns:a16="http://schemas.microsoft.com/office/drawing/2014/main" xmlns="" id="{8BFC7398-C5F7-0ECE-2C05-9300D4CC9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5800"/>
            <a:ext cx="7558088" cy="2819400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">
            <a:extLst>
              <a:ext uri="{FF2B5EF4-FFF2-40B4-BE49-F238E27FC236}">
                <a16:creationId xmlns:a16="http://schemas.microsoft.com/office/drawing/2014/main" xmlns="" id="{626CF3FF-1B53-ABFD-E5B3-88964BC43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28601"/>
            <a:ext cx="457200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chemeClr val="bg1"/>
                </a:solidFill>
              </a:rPr>
              <a:t>ProTaper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3536172A-339B-3787-123B-4E3B3A71BD03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3886200"/>
          <a:ext cx="6400800" cy="2286000"/>
        </p:xfrm>
        <a:graphic>
          <a:graphicData uri="http://schemas.openxmlformats.org/drawingml/2006/table">
            <a:tbl>
              <a:tblPr/>
              <a:tblGrid>
                <a:gridCol w="2432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0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404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Cross Section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Convex Triangular three</a:t>
                      </a:r>
                      <a:r>
                        <a:rPr lang="en-US" sz="1800" baseline="0" dirty="0">
                          <a:latin typeface="Times New Roman"/>
                          <a:ea typeface="Times New Roman"/>
                          <a:cs typeface="Times New Roman"/>
                        </a:rPr>
                        <a:t> Edges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Radial Lands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Tip Type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Modified Active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Rake Angle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Positive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Calibri"/>
                          <a:ea typeface="Calibri"/>
                          <a:cs typeface="Times New Roman"/>
                        </a:rPr>
                        <a:t>RPM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250-350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418" name="Group 10">
            <a:extLst>
              <a:ext uri="{FF2B5EF4-FFF2-40B4-BE49-F238E27FC236}">
                <a16:creationId xmlns:a16="http://schemas.microsoft.com/office/drawing/2014/main" xmlns="" id="{8C2A779D-F166-79FD-EA27-E2C186820973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2971800" cy="3657600"/>
            <a:chOff x="3505200" y="1981200"/>
            <a:chExt cx="5410200" cy="4683559"/>
          </a:xfrm>
        </p:grpSpPr>
        <p:pic>
          <p:nvPicPr>
            <p:cNvPr id="188448" name="Picture 5">
              <a:extLst>
                <a:ext uri="{FF2B5EF4-FFF2-40B4-BE49-F238E27FC236}">
                  <a16:creationId xmlns:a16="http://schemas.microsoft.com/office/drawing/2014/main" xmlns="" id="{5B69E898-AFCD-9B25-2A4B-57B51F5EB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2590800"/>
              <a:ext cx="625475" cy="40507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449" name="Picture 6">
              <a:extLst>
                <a:ext uri="{FF2B5EF4-FFF2-40B4-BE49-F238E27FC236}">
                  <a16:creationId xmlns:a16="http://schemas.microsoft.com/office/drawing/2014/main" xmlns="" id="{BC59B637-F928-8470-F768-0556835BD4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1981200"/>
              <a:ext cx="612965" cy="468355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450" name="Picture 7">
              <a:extLst>
                <a:ext uri="{FF2B5EF4-FFF2-40B4-BE49-F238E27FC236}">
                  <a16:creationId xmlns:a16="http://schemas.microsoft.com/office/drawing/2014/main" xmlns="" id="{87151B3D-0469-A8FE-873C-B60E987A1A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981200"/>
              <a:ext cx="612965" cy="468355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451" name="Picture 8">
              <a:extLst>
                <a:ext uri="{FF2B5EF4-FFF2-40B4-BE49-F238E27FC236}">
                  <a16:creationId xmlns:a16="http://schemas.microsoft.com/office/drawing/2014/main" xmlns="" id="{8323FE16-60D2-18A3-04CD-D147EF83FB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981200"/>
              <a:ext cx="612965" cy="468355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452" name="Picture 9">
              <a:extLst>
                <a:ext uri="{FF2B5EF4-FFF2-40B4-BE49-F238E27FC236}">
                  <a16:creationId xmlns:a16="http://schemas.microsoft.com/office/drawing/2014/main" xmlns="" id="{6CBD6602-F8CC-DEF8-5916-EA89714094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1981200"/>
              <a:ext cx="612965" cy="468355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453" name="Picture 10">
              <a:extLst>
                <a:ext uri="{FF2B5EF4-FFF2-40B4-BE49-F238E27FC236}">
                  <a16:creationId xmlns:a16="http://schemas.microsoft.com/office/drawing/2014/main" xmlns="" id="{28D9B952-8BB3-7DC8-3406-69714E6879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1981200"/>
              <a:ext cx="612965" cy="468355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454" name="Picture 11">
              <a:extLst>
                <a:ext uri="{FF2B5EF4-FFF2-40B4-BE49-F238E27FC236}">
                  <a16:creationId xmlns:a16="http://schemas.microsoft.com/office/drawing/2014/main" xmlns="" id="{A5D4BA6C-691F-4EF7-9F68-512139E387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2435" y="1981200"/>
              <a:ext cx="612965" cy="468355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455" name="Picture 12">
              <a:extLst>
                <a:ext uri="{FF2B5EF4-FFF2-40B4-BE49-F238E27FC236}">
                  <a16:creationId xmlns:a16="http://schemas.microsoft.com/office/drawing/2014/main" xmlns="" id="{9D7A3E7A-A557-AEBC-9D22-39080DE26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1981200"/>
              <a:ext cx="612965" cy="468355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 Box 2">
            <a:extLst>
              <a:ext uri="{FF2B5EF4-FFF2-40B4-BE49-F238E27FC236}">
                <a16:creationId xmlns:a16="http://schemas.microsoft.com/office/drawing/2014/main" xmlns="" id="{8B3311B2-4234-AC67-20C5-0D11C6E6A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04801"/>
            <a:ext cx="457200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chemeClr val="bg1"/>
                </a:solidFill>
              </a:rPr>
              <a:t>ProTaper Universal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505D4C46-E8CC-2149-68F9-87DFC1EAC2B2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3886200"/>
          <a:ext cx="6400800" cy="2286000"/>
        </p:xfrm>
        <a:graphic>
          <a:graphicData uri="http://schemas.openxmlformats.org/drawingml/2006/table">
            <a:tbl>
              <a:tblPr/>
              <a:tblGrid>
                <a:gridCol w="2432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0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404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Cross Section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Convex Triangular three</a:t>
                      </a:r>
                      <a:r>
                        <a:rPr lang="en-US" sz="1800" baseline="0" dirty="0">
                          <a:latin typeface="Times New Roman"/>
                          <a:ea typeface="Times New Roman"/>
                          <a:cs typeface="Times New Roman"/>
                        </a:rPr>
                        <a:t> Edges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Radial Lands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Tip Type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Non-cutting Guiding tip</a:t>
                      </a:r>
                      <a:endParaRPr lang="en-US" sz="18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Rake Angle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Positive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Calibri"/>
                          <a:ea typeface="Calibri"/>
                          <a:cs typeface="Times New Roman"/>
                        </a:rPr>
                        <a:t>RPM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250-350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4A0F7FDD-65F2-86D5-D0A6-2FB5D972D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28601"/>
            <a:ext cx="457200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chemeClr val="bg1"/>
                </a:solidFill>
              </a:rPr>
              <a:t>Flex Master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0C591811-7F32-8A5E-7646-ADF9E607F71C}"/>
              </a:ext>
            </a:extLst>
          </p:cNvPr>
          <p:cNvGraphicFramePr>
            <a:graphicFrameLocks noGrp="1"/>
          </p:cNvGraphicFramePr>
          <p:nvPr/>
        </p:nvGraphicFramePr>
        <p:xfrm>
          <a:off x="2971800" y="3657600"/>
          <a:ext cx="6400800" cy="2286000"/>
        </p:xfrm>
        <a:graphic>
          <a:graphicData uri="http://schemas.openxmlformats.org/drawingml/2006/table">
            <a:tbl>
              <a:tblPr/>
              <a:tblGrid>
                <a:gridCol w="2432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0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404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Cross Section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Convex Triangular three</a:t>
                      </a:r>
                      <a:r>
                        <a:rPr lang="en-US" sz="1800" baseline="0" dirty="0">
                          <a:latin typeface="Times New Roman"/>
                          <a:ea typeface="Times New Roman"/>
                          <a:cs typeface="Times New Roman"/>
                        </a:rPr>
                        <a:t> Edges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Radial Lands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Tip Type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Rounded Passive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Rake Angle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Positive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Calibri"/>
                          <a:ea typeface="Calibri"/>
                          <a:cs typeface="Times New Roman"/>
                        </a:rPr>
                        <a:t>RPM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Calibri"/>
                          <a:ea typeface="Calibri"/>
                          <a:cs typeface="Times New Roman"/>
                        </a:rPr>
                        <a:t>150-300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89471" name="Picture 2">
            <a:extLst>
              <a:ext uri="{FF2B5EF4-FFF2-40B4-BE49-F238E27FC236}">
                <a16:creationId xmlns:a16="http://schemas.microsoft.com/office/drawing/2014/main" xmlns="" id="{653BBAED-160B-920C-EA85-47ED01097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71199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2" name="Picture 3">
            <a:extLst>
              <a:ext uri="{FF2B5EF4-FFF2-40B4-BE49-F238E27FC236}">
                <a16:creationId xmlns:a16="http://schemas.microsoft.com/office/drawing/2014/main" xmlns="" id="{101D755C-F7DF-40A8-596C-0BC597E1B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1" y="990600"/>
            <a:ext cx="25939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3" name="Picture 4">
            <a:extLst>
              <a:ext uri="{FF2B5EF4-FFF2-40B4-BE49-F238E27FC236}">
                <a16:creationId xmlns:a16="http://schemas.microsoft.com/office/drawing/2014/main" xmlns="" id="{0E9DF1FE-07BD-E4AA-7B8B-0FE48C063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1" y="990600"/>
            <a:ext cx="25939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>
            <a:extLst>
              <a:ext uri="{FF2B5EF4-FFF2-40B4-BE49-F238E27FC236}">
                <a16:creationId xmlns:a16="http://schemas.microsoft.com/office/drawing/2014/main" xmlns="" id="{207405FA-5438-0567-265C-F3617EA43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3476" y="3559176"/>
            <a:ext cx="1914525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7" name="TextBox 4">
            <a:extLst>
              <a:ext uri="{FF2B5EF4-FFF2-40B4-BE49-F238E27FC236}">
                <a16:creationId xmlns:a16="http://schemas.microsoft.com/office/drawing/2014/main" xmlns="" id="{DD79C118-190A-5ABC-1909-319F0A2CF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990601"/>
            <a:ext cx="8001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Design characteristics of </a:t>
            </a:r>
            <a:r>
              <a:rPr lang="en-US" altLang="en-US" b="1">
                <a:solidFill>
                  <a:srgbClr val="FF0000"/>
                </a:solidFill>
              </a:rPr>
              <a:t>Mtwo</a:t>
            </a:r>
            <a:r>
              <a:rPr lang="en-US" altLang="en-US" b="1"/>
              <a:t> Nickel-Titanium Files</a:t>
            </a:r>
          </a:p>
          <a:p>
            <a:pPr eaLnBrk="1" hangingPunct="1"/>
            <a:r>
              <a:rPr lang="en-US" altLang="en-US"/>
              <a:t>• 'Single Length Technique'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Cross-section profile of an S-File</a:t>
            </a:r>
          </a:p>
          <a:p>
            <a:pPr eaLnBrk="1" hangingPunct="1"/>
            <a:r>
              <a:rPr lang="en-US" altLang="en-US"/>
              <a:t>• 2 point wall contact due to above cross-section profile</a:t>
            </a:r>
          </a:p>
          <a:p>
            <a:pPr eaLnBrk="1" hangingPunct="1"/>
            <a:r>
              <a:rPr lang="en-US" altLang="en-US"/>
              <a:t>• Large space for dentin removal</a:t>
            </a:r>
          </a:p>
          <a:p>
            <a:pPr eaLnBrk="1" hangingPunct="1"/>
            <a:r>
              <a:rPr lang="en-US" altLang="en-US"/>
              <a:t>• Shortened instrument shaft</a:t>
            </a:r>
          </a:p>
          <a:p>
            <a:pPr eaLnBrk="1" hangingPunct="1"/>
            <a:r>
              <a:rPr lang="en-US" altLang="en-US"/>
              <a:t>• Increasing space between cutting blades towards the coronal region</a:t>
            </a:r>
          </a:p>
          <a:p>
            <a:pPr eaLnBrk="1" hangingPunct="1"/>
            <a:r>
              <a:rPr lang="en-US" altLang="en-US"/>
              <a:t>• Flattened instrument tip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xmlns="" id="{7575A7C6-9E19-2C03-3B68-193947018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28601"/>
            <a:ext cx="457200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b="1" dirty="0" err="1">
                <a:solidFill>
                  <a:schemeClr val="bg1"/>
                </a:solidFill>
              </a:rPr>
              <a:t>MTwo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B4C5F240-6801-B5E8-FEB3-826DC3C4EB82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3733800"/>
          <a:ext cx="6096000" cy="2579688"/>
        </p:xfrm>
        <a:graphic>
          <a:graphicData uri="http://schemas.openxmlformats.org/drawingml/2006/table">
            <a:tbl>
              <a:tblPr/>
              <a:tblGrid>
                <a:gridCol w="2316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744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latin typeface="Times New Roman"/>
                          <a:ea typeface="Times New Roman"/>
                          <a:cs typeface="Times New Roman"/>
                        </a:rPr>
                        <a:t>Cross Section</a:t>
                      </a: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latin typeface="Times New Roman"/>
                          <a:ea typeface="Times New Roman"/>
                          <a:cs typeface="Times New Roman"/>
                        </a:rPr>
                        <a:t>S-shape Two</a:t>
                      </a:r>
                      <a:r>
                        <a:rPr lang="en-US" sz="2500" baseline="0" dirty="0">
                          <a:latin typeface="Times New Roman"/>
                          <a:ea typeface="Times New Roman"/>
                          <a:cs typeface="Times New Roman"/>
                        </a:rPr>
                        <a:t> Edges</a:t>
                      </a: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744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latin typeface="Times New Roman"/>
                          <a:ea typeface="Times New Roman"/>
                          <a:cs typeface="Times New Roman"/>
                        </a:rPr>
                        <a:t>Radial Lands</a:t>
                      </a: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744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latin typeface="Times New Roman"/>
                          <a:ea typeface="Times New Roman"/>
                          <a:cs typeface="Times New Roman"/>
                        </a:rPr>
                        <a:t>Tip Type</a:t>
                      </a: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latin typeface="Times New Roman"/>
                          <a:ea typeface="Times New Roman"/>
                          <a:cs typeface="Times New Roman"/>
                        </a:rPr>
                        <a:t>Flattened</a:t>
                      </a: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744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latin typeface="Times New Roman"/>
                          <a:ea typeface="Times New Roman"/>
                          <a:cs typeface="Times New Roman"/>
                        </a:rPr>
                        <a:t>Rake Angle</a:t>
                      </a:r>
                      <a:endParaRPr lang="en-US" sz="2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latin typeface="Times New Roman"/>
                          <a:ea typeface="Times New Roman"/>
                          <a:cs typeface="Times New Roman"/>
                        </a:rPr>
                        <a:t>Positive</a:t>
                      </a: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992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1" dirty="0">
                          <a:latin typeface="Calibri"/>
                          <a:ea typeface="Calibri"/>
                          <a:cs typeface="Times New Roman"/>
                        </a:rPr>
                        <a:t>RPM</a:t>
                      </a:r>
                      <a:endParaRPr lang="en-US" sz="2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50367" marB="50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815</Words>
  <Application>Microsoft Office PowerPoint</Application>
  <PresentationFormat>Custom</PresentationFormat>
  <Paragraphs>223</Paragraphs>
  <Slides>36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RUNGTA COLLEGE OF DENTAL SCIENCES AND RESEARCH</vt:lpstr>
      <vt:lpstr>Specific learning Objectives </vt:lpstr>
      <vt:lpstr>Content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Disadvantages Of NiTi Instruments</vt:lpstr>
      <vt:lpstr>Slide 14</vt:lpstr>
      <vt:lpstr>INSTRUMENTS USED FOR  ROOT CANAL OBTURATION</vt:lpstr>
      <vt:lpstr>Slide 16</vt:lpstr>
      <vt:lpstr>Slide 17</vt:lpstr>
      <vt:lpstr>Slide 18</vt:lpstr>
      <vt:lpstr>FKG SENSiPAST</vt:lpstr>
      <vt:lpstr>Instruments used for different Obturation techniques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                       TAKE HOME MESSAGE</vt:lpstr>
      <vt:lpstr>QUESTIONS</vt:lpstr>
      <vt:lpstr>REFERENCES</vt:lpstr>
      <vt:lpstr>Slide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shalvi wadighare</dc:creator>
  <cp:lastModifiedBy>test</cp:lastModifiedBy>
  <cp:revision>4</cp:revision>
  <dcterms:created xsi:type="dcterms:W3CDTF">2023-04-18T05:57:13Z</dcterms:created>
  <dcterms:modified xsi:type="dcterms:W3CDTF">2023-04-18T08:50:17Z</dcterms:modified>
</cp:coreProperties>
</file>